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66" r:id="rId1"/>
    <p:sldMasterId id="2147484949" r:id="rId2"/>
    <p:sldMasterId id="2147484957" r:id="rId3"/>
    <p:sldMasterId id="2147484968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076137925" r:id="rId11"/>
    <p:sldId id="2076137926" r:id="rId12"/>
    <p:sldId id="2076137863" r:id="rId13"/>
    <p:sldId id="2076137865" r:id="rId14"/>
    <p:sldId id="2076137924" r:id="rId15"/>
    <p:sldId id="2076137868" r:id="rId16"/>
    <p:sldId id="2076137927" r:id="rId17"/>
    <p:sldId id="2076137839" r:id="rId18"/>
    <p:sldId id="2147307668" r:id="rId19"/>
    <p:sldId id="2076137843" r:id="rId20"/>
    <p:sldId id="2147307658" r:id="rId21"/>
    <p:sldId id="2147307659" r:id="rId22"/>
    <p:sldId id="2147307669" r:id="rId23"/>
    <p:sldId id="2147307667" r:id="rId24"/>
    <p:sldId id="2076137899" r:id="rId25"/>
    <p:sldId id="2076137928" r:id="rId26"/>
    <p:sldId id="2147307663" r:id="rId27"/>
    <p:sldId id="2147307664" r:id="rId28"/>
    <p:sldId id="2147307666" r:id="rId29"/>
    <p:sldId id="2076137791" r:id="rId30"/>
    <p:sldId id="2076137929" r:id="rId31"/>
    <p:sldId id="2147307661" r:id="rId32"/>
    <p:sldId id="2076137906" r:id="rId33"/>
    <p:sldId id="2147307662" r:id="rId34"/>
    <p:sldId id="2076137888" r:id="rId35"/>
    <p:sldId id="2076137887" r:id="rId36"/>
    <p:sldId id="2076137882" r:id="rId37"/>
    <p:sldId id="2076137915" r:id="rId38"/>
    <p:sldId id="2076137930" r:id="rId39"/>
    <p:sldId id="2147307665" r:id="rId40"/>
    <p:sldId id="2076138059" r:id="rId41"/>
    <p:sldId id="262" r:id="rId42"/>
    <p:sldId id="263" r:id="rId43"/>
    <p:sldId id="265" r:id="rId44"/>
    <p:sldId id="266" r:id="rId45"/>
    <p:sldId id="2076136223" r:id="rId46"/>
    <p:sldId id="2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DB82FFF-BE67-4204-AC77-C7EBB8B0D34C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iscovery" id="{1EF139E9-BB82-4329-A9D3-05FB461BBE5B}">
          <p14:sldIdLst>
            <p14:sldId id="2076137925"/>
            <p14:sldId id="2076137926"/>
            <p14:sldId id="2076137863"/>
            <p14:sldId id="2076137865"/>
            <p14:sldId id="2076137924"/>
            <p14:sldId id="2076137868"/>
            <p14:sldId id="2076137927"/>
            <p14:sldId id="2076137839"/>
            <p14:sldId id="2147307668"/>
            <p14:sldId id="2076137843"/>
            <p14:sldId id="2147307658"/>
            <p14:sldId id="2147307659"/>
            <p14:sldId id="2147307669"/>
            <p14:sldId id="2147307667"/>
            <p14:sldId id="2076137899"/>
          </p14:sldIdLst>
        </p14:section>
        <p14:section name="Assessment" id="{1179BF5E-E19D-4DE4-9167-2E35E385AA4A}">
          <p14:sldIdLst>
            <p14:sldId id="2076137928"/>
            <p14:sldId id="2147307663"/>
            <p14:sldId id="2147307664"/>
            <p14:sldId id="2147307666"/>
            <p14:sldId id="2076137791"/>
          </p14:sldIdLst>
        </p14:section>
        <p14:section name="Migrate" id="{652E34A3-8117-40E1-9CC2-0FC4954120C3}">
          <p14:sldIdLst>
            <p14:sldId id="2076137929"/>
            <p14:sldId id="2147307661"/>
            <p14:sldId id="2076137906"/>
            <p14:sldId id="2147307662"/>
            <p14:sldId id="2076137888"/>
            <p14:sldId id="2076137887"/>
            <p14:sldId id="2076137882"/>
            <p14:sldId id="2076137915"/>
          </p14:sldIdLst>
        </p14:section>
        <p14:section name="Optimise and Manage" id="{37D64E92-AFB2-446D-B1DB-9855784FB8E9}">
          <p14:sldIdLst>
            <p14:sldId id="2076137930"/>
            <p14:sldId id="2147307665"/>
            <p14:sldId id="2076138059"/>
          </p14:sldIdLst>
        </p14:section>
        <p14:section name="Ending" id="{4A1A770C-EF31-4AE7-B3ED-1904E06824C1}">
          <p14:sldIdLst>
            <p14:sldId id="262"/>
            <p14:sldId id="263"/>
            <p14:sldId id="265"/>
            <p14:sldId id="266"/>
            <p14:sldId id="207613622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61" autoAdjust="0"/>
  </p:normalViewPr>
  <p:slideViewPr>
    <p:cSldViewPr snapToGrid="0">
      <p:cViewPr varScale="1">
        <p:scale>
          <a:sx n="134" d="100"/>
          <a:sy n="134" d="100"/>
        </p:scale>
        <p:origin x="13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Lean" userId="60efe49c-fdb2-479d-bd36-260f4732f51a" providerId="ADAL" clId="{C81027D8-B084-4AD0-B2BB-161D129A9BEB}"/>
    <pc:docChg chg="custSel modSld">
      <pc:chgData name="Sarah Lean" userId="60efe49c-fdb2-479d-bd36-260f4732f51a" providerId="ADAL" clId="{C81027D8-B084-4AD0-B2BB-161D129A9BEB}" dt="2021-04-13T07:36:54.323" v="41" actId="368"/>
      <pc:docMkLst>
        <pc:docMk/>
      </pc:docMkLst>
      <pc:sldChg chg="modNotes">
        <pc:chgData name="Sarah Lean" userId="60efe49c-fdb2-479d-bd36-260f4732f51a" providerId="ADAL" clId="{C81027D8-B084-4AD0-B2BB-161D129A9BEB}" dt="2021-04-13T07:36:54.081" v="1" actId="368"/>
        <pc:sldMkLst>
          <pc:docMk/>
          <pc:sldMk cId="2427228458" sldId="260"/>
        </pc:sldMkLst>
      </pc:sldChg>
      <pc:sldChg chg="modNotes">
        <pc:chgData name="Sarah Lean" userId="60efe49c-fdb2-479d-bd36-260f4732f51a" providerId="ADAL" clId="{C81027D8-B084-4AD0-B2BB-161D129A9BEB}" dt="2021-04-13T07:36:54.097" v="3" actId="368"/>
        <pc:sldMkLst>
          <pc:docMk/>
          <pc:sldMk cId="1369184431" sldId="261"/>
        </pc:sldMkLst>
      </pc:sldChg>
      <pc:sldChg chg="modNotes">
        <pc:chgData name="Sarah Lean" userId="60efe49c-fdb2-479d-bd36-260f4732f51a" providerId="ADAL" clId="{C81027D8-B084-4AD0-B2BB-161D129A9BEB}" dt="2021-04-13T07:36:54.307" v="39" actId="368"/>
        <pc:sldMkLst>
          <pc:docMk/>
          <pc:sldMk cId="331727587" sldId="262"/>
        </pc:sldMkLst>
      </pc:sldChg>
      <pc:sldChg chg="modNotes">
        <pc:chgData name="Sarah Lean" userId="60efe49c-fdb2-479d-bd36-260f4732f51a" providerId="ADAL" clId="{C81027D8-B084-4AD0-B2BB-161D129A9BEB}" dt="2021-04-13T07:36:54.323" v="41" actId="368"/>
        <pc:sldMkLst>
          <pc:docMk/>
          <pc:sldMk cId="1781449037" sldId="2076136223"/>
        </pc:sldMkLst>
      </pc:sldChg>
      <pc:sldChg chg="modNotes">
        <pc:chgData name="Sarah Lean" userId="60efe49c-fdb2-479d-bd36-260f4732f51a" providerId="ADAL" clId="{C81027D8-B084-4AD0-B2BB-161D129A9BEB}" dt="2021-04-13T07:36:54.165" v="15" actId="368"/>
        <pc:sldMkLst>
          <pc:docMk/>
          <pc:sldMk cId="3609611111" sldId="2076137839"/>
        </pc:sldMkLst>
      </pc:sldChg>
      <pc:sldChg chg="modNotes">
        <pc:chgData name="Sarah Lean" userId="60efe49c-fdb2-479d-bd36-260f4732f51a" providerId="ADAL" clId="{C81027D8-B084-4AD0-B2BB-161D129A9BEB}" dt="2021-04-13T07:36:54.174" v="17" actId="368"/>
        <pc:sldMkLst>
          <pc:docMk/>
          <pc:sldMk cId="2271140424" sldId="2076137843"/>
        </pc:sldMkLst>
      </pc:sldChg>
      <pc:sldChg chg="modNotes">
        <pc:chgData name="Sarah Lean" userId="60efe49c-fdb2-479d-bd36-260f4732f51a" providerId="ADAL" clId="{C81027D8-B084-4AD0-B2BB-161D129A9BEB}" dt="2021-04-13T07:36:54.123" v="5" actId="368"/>
        <pc:sldMkLst>
          <pc:docMk/>
          <pc:sldMk cId="3213071583" sldId="2076137863"/>
        </pc:sldMkLst>
      </pc:sldChg>
      <pc:sldChg chg="modNotes">
        <pc:chgData name="Sarah Lean" userId="60efe49c-fdb2-479d-bd36-260f4732f51a" providerId="ADAL" clId="{C81027D8-B084-4AD0-B2BB-161D129A9BEB}" dt="2021-04-13T07:36:54.132" v="7" actId="368"/>
        <pc:sldMkLst>
          <pc:docMk/>
          <pc:sldMk cId="153795644" sldId="2076137865"/>
        </pc:sldMkLst>
      </pc:sldChg>
      <pc:sldChg chg="modNotes">
        <pc:chgData name="Sarah Lean" userId="60efe49c-fdb2-479d-bd36-260f4732f51a" providerId="ADAL" clId="{C81027D8-B084-4AD0-B2BB-161D129A9BEB}" dt="2021-04-13T07:36:54.149" v="11" actId="368"/>
        <pc:sldMkLst>
          <pc:docMk/>
          <pc:sldMk cId="3120189588" sldId="2076137868"/>
        </pc:sldMkLst>
      </pc:sldChg>
      <pc:sldChg chg="modNotes">
        <pc:chgData name="Sarah Lean" userId="60efe49c-fdb2-479d-bd36-260f4732f51a" providerId="ADAL" clId="{C81027D8-B084-4AD0-B2BB-161D129A9BEB}" dt="2021-04-13T07:36:54.278" v="37" actId="368"/>
        <pc:sldMkLst>
          <pc:docMk/>
          <pc:sldMk cId="2582058600" sldId="2076137882"/>
        </pc:sldMkLst>
      </pc:sldChg>
      <pc:sldChg chg="modNotes">
        <pc:chgData name="Sarah Lean" userId="60efe49c-fdb2-479d-bd36-260f4732f51a" providerId="ADAL" clId="{C81027D8-B084-4AD0-B2BB-161D129A9BEB}" dt="2021-04-13T07:36:54.270" v="35" actId="368"/>
        <pc:sldMkLst>
          <pc:docMk/>
          <pc:sldMk cId="3157392699" sldId="2076137887"/>
        </pc:sldMkLst>
      </pc:sldChg>
      <pc:sldChg chg="modNotes">
        <pc:chgData name="Sarah Lean" userId="60efe49c-fdb2-479d-bd36-260f4732f51a" providerId="ADAL" clId="{C81027D8-B084-4AD0-B2BB-161D129A9BEB}" dt="2021-04-13T07:36:54.263" v="33" actId="368"/>
        <pc:sldMkLst>
          <pc:docMk/>
          <pc:sldMk cId="580066367" sldId="2076137888"/>
        </pc:sldMkLst>
      </pc:sldChg>
      <pc:sldChg chg="modNotes">
        <pc:chgData name="Sarah Lean" userId="60efe49c-fdb2-479d-bd36-260f4732f51a" providerId="ADAL" clId="{C81027D8-B084-4AD0-B2BB-161D129A9BEB}" dt="2021-04-13T07:36:54.206" v="25" actId="368"/>
        <pc:sldMkLst>
          <pc:docMk/>
          <pc:sldMk cId="251003347" sldId="2076137899"/>
        </pc:sldMkLst>
      </pc:sldChg>
      <pc:sldChg chg="modNotes">
        <pc:chgData name="Sarah Lean" userId="60efe49c-fdb2-479d-bd36-260f4732f51a" providerId="ADAL" clId="{C81027D8-B084-4AD0-B2BB-161D129A9BEB}" dt="2021-04-13T07:36:54.250" v="29" actId="368"/>
        <pc:sldMkLst>
          <pc:docMk/>
          <pc:sldMk cId="2215750958" sldId="2076137906"/>
        </pc:sldMkLst>
      </pc:sldChg>
      <pc:sldChg chg="modNotes">
        <pc:chgData name="Sarah Lean" userId="60efe49c-fdb2-479d-bd36-260f4732f51a" providerId="ADAL" clId="{C81027D8-B084-4AD0-B2BB-161D129A9BEB}" dt="2021-04-13T07:36:54.140" v="9" actId="368"/>
        <pc:sldMkLst>
          <pc:docMk/>
          <pc:sldMk cId="3364833023" sldId="2076137924"/>
        </pc:sldMkLst>
      </pc:sldChg>
      <pc:sldChg chg="modNotes">
        <pc:chgData name="Sarah Lean" userId="60efe49c-fdb2-479d-bd36-260f4732f51a" providerId="ADAL" clId="{C81027D8-B084-4AD0-B2BB-161D129A9BEB}" dt="2021-04-13T07:36:54.158" v="13" actId="368"/>
        <pc:sldMkLst>
          <pc:docMk/>
          <pc:sldMk cId="1680728339" sldId="2076137927"/>
        </pc:sldMkLst>
      </pc:sldChg>
      <pc:sldChg chg="modNotes">
        <pc:chgData name="Sarah Lean" userId="60efe49c-fdb2-479d-bd36-260f4732f51a" providerId="ADAL" clId="{C81027D8-B084-4AD0-B2BB-161D129A9BEB}" dt="2021-04-13T07:36:54.184" v="19" actId="368"/>
        <pc:sldMkLst>
          <pc:docMk/>
          <pc:sldMk cId="3301598703" sldId="2147307658"/>
        </pc:sldMkLst>
      </pc:sldChg>
      <pc:sldChg chg="modNotes">
        <pc:chgData name="Sarah Lean" userId="60efe49c-fdb2-479d-bd36-260f4732f51a" providerId="ADAL" clId="{C81027D8-B084-4AD0-B2BB-161D129A9BEB}" dt="2021-04-13T07:36:54.191" v="21" actId="368"/>
        <pc:sldMkLst>
          <pc:docMk/>
          <pc:sldMk cId="75864961" sldId="2147307659"/>
        </pc:sldMkLst>
      </pc:sldChg>
      <pc:sldChg chg="modNotes">
        <pc:chgData name="Sarah Lean" userId="60efe49c-fdb2-479d-bd36-260f4732f51a" providerId="ADAL" clId="{C81027D8-B084-4AD0-B2BB-161D129A9BEB}" dt="2021-04-13T07:36:54.243" v="27" actId="368"/>
        <pc:sldMkLst>
          <pc:docMk/>
          <pc:sldMk cId="3749939187" sldId="2147307661"/>
        </pc:sldMkLst>
      </pc:sldChg>
      <pc:sldChg chg="modNotes">
        <pc:chgData name="Sarah Lean" userId="60efe49c-fdb2-479d-bd36-260f4732f51a" providerId="ADAL" clId="{C81027D8-B084-4AD0-B2BB-161D129A9BEB}" dt="2021-04-13T07:36:54.256" v="31" actId="368"/>
        <pc:sldMkLst>
          <pc:docMk/>
          <pc:sldMk cId="2107462592" sldId="2147307662"/>
        </pc:sldMkLst>
      </pc:sldChg>
      <pc:sldChg chg="modNotes">
        <pc:chgData name="Sarah Lean" userId="60efe49c-fdb2-479d-bd36-260f4732f51a" providerId="ADAL" clId="{C81027D8-B084-4AD0-B2BB-161D129A9BEB}" dt="2021-04-13T07:36:54.199" v="23" actId="368"/>
        <pc:sldMkLst>
          <pc:docMk/>
          <pc:sldMk cId="2569445914" sldId="21473076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FC2A6-ED6E-42CC-ADCC-F2B2ACB16B1F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7D762-C826-4F6D-945D-666E2ED7E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B5E5-D2EF-4EBF-8CD9-56E0500F1F4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31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E059-FD59-1748-AC0F-24EAF7F72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62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597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0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2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8E059-FD59-1748-AC0F-24EAF7F72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89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64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35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23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D3C565-F0A3-4D69-80B4-5AD40B8AC0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68A48-6E3D-4128-B8E2-E53DBDB6C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10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7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234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D5C11E-0F70-4447-B7AA-971B4076F6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204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D5C11E-0F70-4447-B7AA-971B4076F6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767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597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02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4/13/2021 8:31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FCBB4-B013-4FA3-92E2-78DB18114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73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53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6C0B6-C18A-46E8-89E6-51CDBB0A72D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18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A02FF-58B3-4B39-ADFF-946B507525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021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09284-A661-4E35-A04B-AEE8656FDB7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37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4/13/2021 8:31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070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17864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4/13/2021 8:31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3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97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2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211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4/13/2021 8:31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02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59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5588-14E2-424C-BFB8-1D79EDB11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38DC4-192D-477E-BFAC-E4A58752B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DB96B-9D46-407E-9B8C-3B64B6CB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6CC3-2FA3-4A9F-B81C-05C6AF79D458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184BF-5DA6-44D0-9B7B-CC34F331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42F2-3E52-43EA-9417-1A73A354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695C-8393-4B06-A8D5-00C7959AB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57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821015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351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4088096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74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23296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90905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140882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06530E-E0A4-4F5C-A2AA-6F2458366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880847"/>
            <a:ext cx="11653518" cy="482831"/>
          </a:xfrm>
        </p:spPr>
        <p:txBody>
          <a:bodyPr wrap="square" anchor="t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solidFill>
                  <a:schemeClr val="tx2"/>
                </a:solidFill>
                <a:latin typeface="+mn-lt"/>
              </a:defRPr>
            </a:lvl1pPr>
            <a:lvl2pPr marL="250483" indent="0">
              <a:buFont typeface="Wingdings" panose="05000000000000000000" pitchFamily="2" charset="2"/>
              <a:buNone/>
              <a:defRPr sz="2353" b="0"/>
            </a:lvl2pPr>
            <a:lvl3pPr marL="441844" indent="0">
              <a:buFont typeface="Wingdings" panose="05000000000000000000" pitchFamily="2" charset="2"/>
              <a:buNone/>
              <a:tabLst/>
              <a:defRPr sz="2157" b="0"/>
            </a:lvl3pPr>
            <a:lvl4pPr marL="639430" indent="0">
              <a:buFont typeface="Wingdings" panose="05000000000000000000" pitchFamily="2" charset="2"/>
              <a:buNone/>
              <a:defRPr sz="2157" b="0"/>
            </a:lvl4pPr>
            <a:lvl5pPr marL="837015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30827-37E5-8B43-ACE0-0B31DF5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8423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5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FE722-CC36-EA44-90F7-B72B2B691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4437" y="1159604"/>
            <a:ext cx="11306470" cy="3700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353" b="0" strike="noStrike" cap="none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cs typeface="Segoe UI" pitchFamily="34" charset="0"/>
              </a:defRPr>
            </a:lvl1pPr>
            <a:lvl2pPr>
              <a:defRPr lang="en-US" sz="1568" smtClean="0">
                <a:solidFill>
                  <a:schemeClr val="tx2"/>
                </a:solidFill>
                <a:latin typeface="+mj-lt"/>
              </a:defRPr>
            </a:lvl2pPr>
            <a:lvl3pPr>
              <a:defRPr lang="en-US" sz="1568" smtClean="0">
                <a:solidFill>
                  <a:schemeClr val="tx2"/>
                </a:solidFill>
                <a:latin typeface="+mj-lt"/>
              </a:defRPr>
            </a:lvl3pPr>
            <a:lvl4pPr>
              <a:defRPr lang="en-US" sz="1568" smtClean="0">
                <a:solidFill>
                  <a:schemeClr val="tx2"/>
                </a:solidFill>
                <a:latin typeface="+mj-lt"/>
              </a:defRPr>
            </a:lvl4pPr>
            <a:lvl5pPr>
              <a:defRPr lang="en-US" sz="1568">
                <a:solidFill>
                  <a:schemeClr val="tx2"/>
                </a:solidFill>
                <a:latin typeface="+mj-lt"/>
              </a:defRPr>
            </a:lvl5pPr>
          </a:lstStyle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55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10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64733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997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73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30514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8891384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0043897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6146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1847170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58750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32550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585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6470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3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556B-5696-4F59-BE14-193CEE08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2A572-30F2-46CC-A4DF-D0797111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F8DE-B889-4A94-AFC9-FE0C0226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more info on - Azure Migrate appliance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ACF26-C4B7-4C48-BAE4-784F18DD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DE403-A82E-4384-A8BB-E630BBCA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03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4150284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609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F330D1-63A8-5044-9B93-F4BD649D48A3}"/>
              </a:ext>
            </a:extLst>
          </p:cNvPr>
          <p:cNvGrpSpPr/>
          <p:nvPr userDrawn="1"/>
        </p:nvGrpSpPr>
        <p:grpSpPr>
          <a:xfrm>
            <a:off x="0" y="482600"/>
            <a:ext cx="12191999" cy="5892799"/>
            <a:chOff x="242711" y="451304"/>
            <a:chExt cx="11706578" cy="5892799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8E37676-0487-C74E-AEA6-DD02373EBA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5034589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4FA8952-5535-8B45-89BE-680C4C7DE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4379834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D6E825F-BFCA-684F-A165-9F206ADFFA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3725079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1BADE4-21AF-6E40-81D1-9AADCF53DC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3070324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E655961-33DF-B84E-8D2C-729DDA3CF8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2415569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4AA87B-E28B-984B-816D-5FBDF57CAA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1760814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F1F786-51BF-C149-84DE-27BE6B1C8C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1106059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84B076-A78F-E043-90B7-49D81FE11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451304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A4344D-225C-2440-B70E-4E68D3496B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5689344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221951-1DA5-8748-842C-3DF8ED9E84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2711" y="6344103"/>
              <a:ext cx="11706578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D84924-4A99-6D4D-B23D-82959E1EF25D}"/>
              </a:ext>
            </a:extLst>
          </p:cNvPr>
          <p:cNvGrpSpPr/>
          <p:nvPr userDrawn="1"/>
        </p:nvGrpSpPr>
        <p:grpSpPr>
          <a:xfrm>
            <a:off x="1462178" y="0"/>
            <a:ext cx="9164917" cy="6857997"/>
            <a:chOff x="1431356" y="0"/>
            <a:chExt cx="9164917" cy="68579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22506C-3307-E54A-9431-206EA9CF2E28}"/>
                </a:ext>
              </a:extLst>
            </p:cNvPr>
            <p:cNvGrpSpPr/>
            <p:nvPr userDrawn="1"/>
          </p:nvGrpSpPr>
          <p:grpSpPr>
            <a:xfrm rot="5400000">
              <a:off x="948757" y="482599"/>
              <a:ext cx="6857997" cy="5892799"/>
              <a:chOff x="242711" y="451304"/>
              <a:chExt cx="11706578" cy="5892799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237BE07-AA2C-804F-9981-77F6890C4E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5034589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678F37B-C899-594E-801A-91189F94A3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4379834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A50166B-D324-5E49-928A-EE7075BE3B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3725079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C34674A-7D19-E840-862E-A34B88DAA5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3070324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04306E-0B45-8C41-8F02-394537B3AA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2415569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06ECCBF-E8EA-9649-92F2-87A427E3C5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1760814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B2EBF02-0727-2940-91A2-CB83FBFBD2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1106059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237484-2E45-434C-9632-41C122A35A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451304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EA3B2C-83E0-EE4A-AB6A-EE82F631BF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5689344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88777A-C5B7-994B-946F-22E7FFAFD2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2711" y="6344103"/>
                <a:ext cx="11706578" cy="0"/>
              </a:xfrm>
              <a:prstGeom prst="line">
                <a:avLst/>
              </a:prstGeom>
              <a:noFill/>
              <a:ln w="25400" cap="flat" cmpd="sng" algn="ctr">
                <a:gradFill>
                  <a:gsLst>
                    <a:gs pos="0">
                      <a:sysClr val="windowText" lastClr="000000">
                        <a:alpha val="20000"/>
                      </a:sysClr>
                    </a:gs>
                    <a:gs pos="23000">
                      <a:srgbClr val="0078D4">
                        <a:alpha val="20000"/>
                      </a:srgbClr>
                    </a:gs>
                    <a:gs pos="77000">
                      <a:srgbClr val="0078D4">
                        <a:alpha val="20000"/>
                      </a:srgbClr>
                    </a:gs>
                    <a:gs pos="100000">
                      <a:sysClr val="windowText" lastClr="000000">
                        <a:alpha val="20000"/>
                      </a:sysClr>
                    </a:gs>
                  </a:gsLst>
                  <a:lin ang="0" scaled="0"/>
                </a:gra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41ED1C-5FCE-C24D-8EC5-351C427DF770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857764" y="3428999"/>
              <a:ext cx="6857997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38303-334C-1040-AEDF-7FB16E2E182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512519" y="3428999"/>
              <a:ext cx="6857997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F83951-984B-794F-ACC2-B5F71B28BC21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167274" y="3428999"/>
              <a:ext cx="6857997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675B5DC-7C03-AC4A-A7AB-51B6C2EBDDB3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203009" y="3428999"/>
              <a:ext cx="6857997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B79D8F-9C79-8E4D-ABE0-618EBF5D5356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548250" y="3428999"/>
              <a:ext cx="6857997" cy="0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ysClr val="windowText" lastClr="000000">
                      <a:alpha val="20000"/>
                    </a:sysClr>
                  </a:gs>
                  <a:gs pos="23000">
                    <a:srgbClr val="0078D4">
                      <a:alpha val="20000"/>
                    </a:srgbClr>
                  </a:gs>
                  <a:gs pos="77000">
                    <a:srgbClr val="0078D4">
                      <a:alpha val="20000"/>
                    </a:srgbClr>
                  </a:gs>
                  <a:gs pos="100000">
                    <a:sysClr val="windowText" lastClr="000000">
                      <a:alpha val="20000"/>
                    </a:sysClr>
                  </a:gs>
                </a:gsLst>
                <a:lin ang="0" scaled="0"/>
              </a:gra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38923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  <p15:guide id="4" orient="horz" pos="768">
          <p15:clr>
            <a:srgbClr val="FBAE40"/>
          </p15:clr>
        </p15:guide>
        <p15:guide id="5" orient="horz" pos="3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1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092228-98FB-4B79-86CD-EB9BF7C8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18520" cy="5539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23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15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13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644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18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75DDC-91FA-4B4F-80F0-5119D2F5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78E08-C72A-480F-ADD1-265F2671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7181-FFBA-43A8-B972-BE01A1F69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6CC3-2FA3-4A9F-B81C-05C6AF79D458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9B70-BBA9-426B-A589-777E945CC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AB89-0F00-4EBE-9829-49309505F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A695C-8393-4B06-A8D5-00C7959AB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2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8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5" r:id="rId1"/>
    <p:sldLayoutId id="2147484954" r:id="rId2"/>
    <p:sldLayoutId id="2147484965" r:id="rId3"/>
    <p:sldLayoutId id="2147484952" r:id="rId4"/>
    <p:sldLayoutId id="2147484951" r:id="rId5"/>
    <p:sldLayoutId id="2147484950" r:id="rId6"/>
    <p:sldLayoutId id="214748499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5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432718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9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9" r:id="rId1"/>
    <p:sldLayoutId id="2147484970" r:id="rId2"/>
    <p:sldLayoutId id="2147484971" r:id="rId3"/>
    <p:sldLayoutId id="2147484972" r:id="rId4"/>
    <p:sldLayoutId id="2147484973" r:id="rId5"/>
    <p:sldLayoutId id="2147484974" r:id="rId6"/>
    <p:sldLayoutId id="2147484975" r:id="rId7"/>
    <p:sldLayoutId id="2147484976" r:id="rId8"/>
    <p:sldLayoutId id="2147484977" r:id="rId9"/>
    <p:sldLayoutId id="2147484978" r:id="rId10"/>
    <p:sldLayoutId id="2147484979" r:id="rId11"/>
    <p:sldLayoutId id="2147484980" r:id="rId12"/>
    <p:sldLayoutId id="2147484981" r:id="rId13"/>
    <p:sldLayoutId id="2147484982" r:id="rId14"/>
    <p:sldLayoutId id="2147484983" r:id="rId15"/>
    <p:sldLayoutId id="2147484984" r:id="rId16"/>
    <p:sldLayoutId id="2147484985" r:id="rId17"/>
    <p:sldLayoutId id="2147484986" r:id="rId18"/>
    <p:sldLayoutId id="2147484987" r:id="rId19"/>
    <p:sldLayoutId id="2147484988" r:id="rId20"/>
    <p:sldLayoutId id="2147484989" r:id="rId21"/>
    <p:sldLayoutId id="2147484990" r:id="rId22"/>
    <p:sldLayoutId id="2147484991" r:id="rId23"/>
    <p:sldLayoutId id="2147484992" r:id="rId24"/>
    <p:sldLayoutId id="2147484993" r:id="rId25"/>
    <p:sldLayoutId id="2147484994" r:id="rId26"/>
    <p:sldLayoutId id="2147484995" r:id="rId27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jpe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pn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36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notesSlide" Target="../notesSlides/notesSlide32.xml"/><Relationship Id="rId20" Type="http://schemas.openxmlformats.org/officeDocument/2006/relationships/tags" Target="../tags/tag20.xml"/><Relationship Id="rId41" Type="http://schemas.openxmlformats.org/officeDocument/2006/relationships/tags" Target="../tags/tag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Relationship Id="rId14" Type="http://schemas.openxmlformats.org/officeDocument/2006/relationships/image" Target="../media/image13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ka.ms/azurelive/learn" TargetMode="Externa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E962-0083-4470-A362-DFC6CEA22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Migrating to Azure with Azure Migrate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FC619-9E24-4F0C-937C-E99B812BD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2592630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Sarah Lean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Senior Cloud Advocate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pPr algn="l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@Techielass</a:t>
            </a:r>
          </a:p>
          <a:p>
            <a:pPr algn="l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www.techielass.com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80D7284-38EC-4B50-AFB0-03661F780C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621" y="5222500"/>
            <a:ext cx="2520095" cy="21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6311FD-E7A6-4C56-83BD-88CA0BD89C14}"/>
              </a:ext>
            </a:extLst>
          </p:cNvPr>
          <p:cNvSpPr/>
          <p:nvPr/>
        </p:nvSpPr>
        <p:spPr>
          <a:xfrm>
            <a:off x="3356048" y="1493471"/>
            <a:ext cx="9347105" cy="5089689"/>
          </a:xfrm>
          <a:prstGeom prst="roundRect">
            <a:avLst>
              <a:gd name="adj" fmla="val 2995"/>
            </a:avLst>
          </a:prstGeom>
          <a:solidFill>
            <a:schemeClr val="tx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355600" dist="533400" dir="10980000" sx="96000" sy="96000" algn="r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214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4F60A-BE64-4B72-BA3E-38A0694D1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46" b="10095"/>
          <a:stretch/>
        </p:blipFill>
        <p:spPr>
          <a:xfrm>
            <a:off x="3800160" y="1904080"/>
            <a:ext cx="8458882" cy="42684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349454" y="1861593"/>
            <a:ext cx="2488297" cy="123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961" dirty="0">
                <a:solidFill>
                  <a:prstClr val="black"/>
                </a:solidFill>
                <a:latin typeface="Segoe UI Semibold"/>
                <a:cs typeface="Segoe UI" panose="020B0502040204020203" pitchFamily="34" charset="0"/>
              </a:rPr>
              <a:t>End-to-end visibility</a:t>
            </a:r>
            <a:endParaRPr lang="en-US" sz="1765" dirty="0">
              <a:solidFill>
                <a:prstClr val="black"/>
              </a:solidFill>
              <a:latin typeface="Segoe UI (Body)"/>
              <a:cs typeface="Segoe UI" panose="020B0502040204020203" pitchFamily="34" charset="0"/>
            </a:endParaRPr>
          </a:p>
          <a:p>
            <a:pPr defTabSz="914192">
              <a:defRPr/>
            </a:pPr>
            <a:endParaRPr lang="en-US" sz="1371" dirty="0">
              <a:solidFill>
                <a:prstClr val="black"/>
              </a:solidFill>
              <a:latin typeface="Segoe UI"/>
            </a:endParaRPr>
          </a:p>
          <a:p>
            <a:pPr defTabSz="896354">
              <a:defRPr/>
            </a:pPr>
            <a:r>
              <a:rPr lang="en-US" sz="1372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Centralized migration repository delivering end-to-end tracking and insights</a:t>
            </a:r>
            <a:endParaRPr lang="en-US" sz="1372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1710297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F15D09-6290-314E-B1DA-EA595BF75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A central hub of tools for your datacenter cloud migration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6ED425-925B-9048-A040-906F571D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sp>
        <p:nvSpPr>
          <p:cNvPr id="4" name="bk object 17">
            <a:extLst>
              <a:ext uri="{FF2B5EF4-FFF2-40B4-BE49-F238E27FC236}">
                <a16:creationId xmlns:a16="http://schemas.microsoft.com/office/drawing/2014/main" id="{84C50EAE-4A89-4676-B531-513AF338A486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FE615-22CE-452C-B1DE-0D9644711AB7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28A7-5146-4FFF-BFF0-28C076E8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tools for every stage and every requirement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63413F-E738-42F5-8A9C-DF27EB97BD41}"/>
              </a:ext>
            </a:extLst>
          </p:cNvPr>
          <p:cNvSpPr txBox="1"/>
          <p:nvPr/>
        </p:nvSpPr>
        <p:spPr>
          <a:xfrm>
            <a:off x="568972" y="1259475"/>
            <a:ext cx="1660477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i="0" u="none" strike="noStrike" cap="none" normalizeH="0" baseline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914367"/>
            <a:r>
              <a:rPr lang="en-US" sz="2353" dirty="0">
                <a:solidFill>
                  <a:srgbClr val="0078D3"/>
                </a:solidFill>
              </a:rPr>
              <a:t>Servers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34C77E-BFDA-49C5-A015-FED53599E475}"/>
              </a:ext>
            </a:extLst>
          </p:cNvPr>
          <p:cNvCxnSpPr>
            <a:cxnSpLocks/>
          </p:cNvCxnSpPr>
          <p:nvPr/>
        </p:nvCxnSpPr>
        <p:spPr>
          <a:xfrm>
            <a:off x="2597874" y="1183430"/>
            <a:ext cx="0" cy="542536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B2EB0-7AD9-479E-82AB-F8BD4AB51817}"/>
              </a:ext>
            </a:extLst>
          </p:cNvPr>
          <p:cNvCxnSpPr>
            <a:cxnSpLocks/>
          </p:cNvCxnSpPr>
          <p:nvPr/>
        </p:nvCxnSpPr>
        <p:spPr>
          <a:xfrm>
            <a:off x="4794523" y="1183430"/>
            <a:ext cx="0" cy="542536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BEA18F-329F-45B7-A845-D45C7D505899}"/>
              </a:ext>
            </a:extLst>
          </p:cNvPr>
          <p:cNvCxnSpPr>
            <a:cxnSpLocks/>
          </p:cNvCxnSpPr>
          <p:nvPr/>
        </p:nvCxnSpPr>
        <p:spPr>
          <a:xfrm>
            <a:off x="7156085" y="1151836"/>
            <a:ext cx="0" cy="542536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9DF2F70-CECE-4B82-8C59-C6B9BBB0C925}"/>
              </a:ext>
            </a:extLst>
          </p:cNvPr>
          <p:cNvCxnSpPr>
            <a:cxnSpLocks/>
          </p:cNvCxnSpPr>
          <p:nvPr/>
        </p:nvCxnSpPr>
        <p:spPr>
          <a:xfrm>
            <a:off x="9601915" y="1126063"/>
            <a:ext cx="0" cy="5425366"/>
          </a:xfrm>
          <a:prstGeom prst="line">
            <a:avLst/>
          </a:prstGeom>
          <a:ln w="15875">
            <a:solidFill>
              <a:schemeClr val="bg2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800AA-E853-6E4A-A097-834511BB384B}"/>
              </a:ext>
            </a:extLst>
          </p:cNvPr>
          <p:cNvGrpSpPr/>
          <p:nvPr/>
        </p:nvGrpSpPr>
        <p:grpSpPr>
          <a:xfrm>
            <a:off x="566074" y="6005826"/>
            <a:ext cx="8933223" cy="512132"/>
            <a:chOff x="577424" y="6125758"/>
            <a:chExt cx="9112353" cy="522401"/>
          </a:xfrm>
        </p:grpSpPr>
        <p:pic>
          <p:nvPicPr>
            <p:cNvPr id="39" name="Picture 2" descr="Image result for cloudamize logo">
              <a:extLst>
                <a:ext uri="{FF2B5EF4-FFF2-40B4-BE49-F238E27FC236}">
                  <a16:creationId xmlns:a16="http://schemas.microsoft.com/office/drawing/2014/main" id="{B119C207-8CDB-441E-AF9B-63F6CFBFB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24" y="6292812"/>
              <a:ext cx="1514226" cy="18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B3B7E90-F8DE-44B1-9E57-A8206469F39C}"/>
                </a:ext>
              </a:extLst>
            </p:cNvPr>
            <p:cNvSpPr/>
            <p:nvPr/>
          </p:nvSpPr>
          <p:spPr bwMode="auto">
            <a:xfrm>
              <a:off x="993518" y="6208701"/>
              <a:ext cx="1114335" cy="35651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5B13D6-357C-46F8-9E13-E3FA57966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811" y="6171231"/>
              <a:ext cx="668333" cy="4314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5A14B6-9214-4D9F-912F-475A0CB22F84}"/>
                </a:ext>
              </a:extLst>
            </p:cNvPr>
            <p:cNvSpPr txBox="1"/>
            <p:nvPr/>
          </p:nvSpPr>
          <p:spPr>
            <a:xfrm>
              <a:off x="993518" y="6279236"/>
              <a:ext cx="15787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 dirty="0" err="1"/>
                <a:t>Cloudamize</a:t>
              </a:r>
              <a:endParaRPr lang="en-US" sz="1372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1A480C-8AF4-4981-9F57-46A174CE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2107" y="6173022"/>
              <a:ext cx="408714" cy="42787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7CA4C-A785-4D92-AF47-6592E44A3DED}"/>
                </a:ext>
              </a:extLst>
            </p:cNvPr>
            <p:cNvSpPr txBox="1"/>
            <p:nvPr/>
          </p:nvSpPr>
          <p:spPr>
            <a:xfrm>
              <a:off x="2826176" y="6279236"/>
              <a:ext cx="15787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 dirty="0" err="1"/>
                <a:t>Turbonomic</a:t>
              </a:r>
              <a:endParaRPr lang="en-US" sz="1372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870661-39C5-4073-B720-E22A7BA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8983" y="6125758"/>
              <a:ext cx="530564" cy="522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6414C9-E75F-4B86-937E-37CFA7A301DF}"/>
                </a:ext>
              </a:extLst>
            </p:cNvPr>
            <p:cNvSpPr txBox="1"/>
            <p:nvPr/>
          </p:nvSpPr>
          <p:spPr>
            <a:xfrm>
              <a:off x="4699142" y="6279236"/>
              <a:ext cx="12651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 dirty="0" err="1"/>
                <a:t>UnifyCloud</a:t>
              </a:r>
              <a:endParaRPr lang="en-US" sz="1372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A72D05-C214-463A-88E1-CC8AC5085AAA}"/>
                </a:ext>
              </a:extLst>
            </p:cNvPr>
            <p:cNvSpPr txBox="1"/>
            <p:nvPr/>
          </p:nvSpPr>
          <p:spPr>
            <a:xfrm>
              <a:off x="6920620" y="6279236"/>
              <a:ext cx="15787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 dirty="0"/>
                <a:t>Device42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26B020D-530A-4BDD-ACDF-20542C3A7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4036" y="6228542"/>
              <a:ext cx="424435" cy="3168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872553-B46D-403B-BCA7-34ECBD63A083}"/>
                </a:ext>
              </a:extLst>
            </p:cNvPr>
            <p:cNvSpPr txBox="1"/>
            <p:nvPr/>
          </p:nvSpPr>
          <p:spPr>
            <a:xfrm>
              <a:off x="8618216" y="6279236"/>
              <a:ext cx="107156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/>
                <a:t>RackWare</a:t>
              </a:r>
              <a:endParaRPr lang="en-US" sz="1372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23599D-19B4-B741-932A-256F77FD07D4}"/>
              </a:ext>
            </a:extLst>
          </p:cNvPr>
          <p:cNvCxnSpPr/>
          <p:nvPr/>
        </p:nvCxnSpPr>
        <p:spPr>
          <a:xfrm>
            <a:off x="2731722" y="1218692"/>
            <a:ext cx="0" cy="393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56CA68-3C64-F347-8E35-7AD96C9DADF1}"/>
              </a:ext>
            </a:extLst>
          </p:cNvPr>
          <p:cNvGrpSpPr/>
          <p:nvPr/>
        </p:nvGrpSpPr>
        <p:grpSpPr>
          <a:xfrm>
            <a:off x="10126451" y="1704000"/>
            <a:ext cx="1980436" cy="923915"/>
            <a:chOff x="10329507" y="1737672"/>
            <a:chExt cx="2020148" cy="942441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719D82F-1D76-4B86-806F-2A769C77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29507" y="1737672"/>
              <a:ext cx="465041" cy="44511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7F7B54-F1C0-4D40-83C8-0B36637E870C}"/>
                </a:ext>
              </a:extLst>
            </p:cNvPr>
            <p:cNvSpPr txBox="1"/>
            <p:nvPr/>
          </p:nvSpPr>
          <p:spPr>
            <a:xfrm>
              <a:off x="10347575" y="2249226"/>
              <a:ext cx="200208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Databox</a:t>
              </a:r>
            </a:p>
            <a:p>
              <a:pPr defTabSz="914192">
                <a:defRPr/>
              </a:pPr>
              <a:endPara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74BF92-9DD9-5149-AA96-154ADDAE8965}"/>
              </a:ext>
            </a:extLst>
          </p:cNvPr>
          <p:cNvGrpSpPr/>
          <p:nvPr/>
        </p:nvGrpSpPr>
        <p:grpSpPr>
          <a:xfrm>
            <a:off x="506918" y="1765764"/>
            <a:ext cx="2061609" cy="3242597"/>
            <a:chOff x="517082" y="1800675"/>
            <a:chExt cx="2102949" cy="3307618"/>
          </a:xfrm>
        </p:grpSpPr>
        <p:grpSp>
          <p:nvGrpSpPr>
            <p:cNvPr id="51" name="Picture 52">
              <a:extLst>
                <a:ext uri="{FF2B5EF4-FFF2-40B4-BE49-F238E27FC236}">
                  <a16:creationId xmlns:a16="http://schemas.microsoft.com/office/drawing/2014/main" id="{E5DDA6F0-9641-4BED-B69B-22C4D5FB54CB}"/>
                </a:ext>
              </a:extLst>
            </p:cNvPr>
            <p:cNvGrpSpPr/>
            <p:nvPr/>
          </p:nvGrpSpPr>
          <p:grpSpPr>
            <a:xfrm>
              <a:off x="547312" y="1800675"/>
              <a:ext cx="450314" cy="319105"/>
              <a:chOff x="2653753" y="2591824"/>
              <a:chExt cx="1624919" cy="1033449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A967DAE-B094-4823-8B68-E62378A849C2}"/>
                  </a:ext>
                </a:extLst>
              </p:cNvPr>
              <p:cNvSpPr/>
              <p:nvPr/>
            </p:nvSpPr>
            <p:spPr>
              <a:xfrm>
                <a:off x="2871492" y="2591824"/>
                <a:ext cx="1407180" cy="812460"/>
              </a:xfrm>
              <a:custGeom>
                <a:avLst/>
                <a:gdLst>
                  <a:gd name="connsiteX0" fmla="*/ 0 w 1407180"/>
                  <a:gd name="connsiteY0" fmla="*/ 656468 h 812460"/>
                  <a:gd name="connsiteX1" fmla="*/ 149493 w 1407180"/>
                  <a:gd name="connsiteY1" fmla="*/ 812460 h 812460"/>
                  <a:gd name="connsiteX2" fmla="*/ 1111445 w 1407180"/>
                  <a:gd name="connsiteY2" fmla="*/ 812460 h 812460"/>
                  <a:gd name="connsiteX3" fmla="*/ 1407181 w 1407180"/>
                  <a:gd name="connsiteY3" fmla="*/ 536224 h 812460"/>
                  <a:gd name="connsiteX4" fmla="*/ 1111445 w 1407180"/>
                  <a:gd name="connsiteY4" fmla="*/ 259987 h 812460"/>
                  <a:gd name="connsiteX5" fmla="*/ 1013950 w 1407180"/>
                  <a:gd name="connsiteY5" fmla="*/ 276236 h 812460"/>
                  <a:gd name="connsiteX6" fmla="*/ 604470 w 1407180"/>
                  <a:gd name="connsiteY6" fmla="*/ 0 h 812460"/>
                  <a:gd name="connsiteX7" fmla="*/ 601220 w 1407180"/>
                  <a:gd name="connsiteY7" fmla="*/ 0 h 812460"/>
                  <a:gd name="connsiteX8" fmla="*/ 168992 w 1407180"/>
                  <a:gd name="connsiteY8" fmla="*/ 402980 h 812460"/>
                  <a:gd name="connsiteX9" fmla="*/ 185241 w 1407180"/>
                  <a:gd name="connsiteY9" fmla="*/ 510225 h 812460"/>
                  <a:gd name="connsiteX10" fmla="*/ 162492 w 1407180"/>
                  <a:gd name="connsiteY10" fmla="*/ 510225 h 812460"/>
                  <a:gd name="connsiteX11" fmla="*/ 0 w 1407180"/>
                  <a:gd name="connsiteY11" fmla="*/ 656468 h 8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7180" h="812460">
                    <a:moveTo>
                      <a:pt x="0" y="656468"/>
                    </a:moveTo>
                    <a:cubicBezTo>
                      <a:pt x="0" y="734464"/>
                      <a:pt x="64997" y="802710"/>
                      <a:pt x="149493" y="812460"/>
                    </a:cubicBezTo>
                    <a:lnTo>
                      <a:pt x="1111445" y="812460"/>
                    </a:lnTo>
                    <a:cubicBezTo>
                      <a:pt x="1273937" y="812460"/>
                      <a:pt x="1407181" y="688966"/>
                      <a:pt x="1407181" y="536224"/>
                    </a:cubicBezTo>
                    <a:cubicBezTo>
                      <a:pt x="1407181" y="380231"/>
                      <a:pt x="1273937" y="259987"/>
                      <a:pt x="1111445" y="259987"/>
                    </a:cubicBezTo>
                    <a:cubicBezTo>
                      <a:pt x="1075697" y="259987"/>
                      <a:pt x="1046449" y="269737"/>
                      <a:pt x="1013950" y="276236"/>
                    </a:cubicBezTo>
                    <a:cubicBezTo>
                      <a:pt x="955453" y="113744"/>
                      <a:pt x="792961" y="0"/>
                      <a:pt x="604470" y="0"/>
                    </a:cubicBezTo>
                    <a:cubicBezTo>
                      <a:pt x="604470" y="0"/>
                      <a:pt x="601220" y="0"/>
                      <a:pt x="601220" y="0"/>
                    </a:cubicBezTo>
                    <a:cubicBezTo>
                      <a:pt x="360732" y="0"/>
                      <a:pt x="168992" y="181991"/>
                      <a:pt x="168992" y="402980"/>
                    </a:cubicBezTo>
                    <a:cubicBezTo>
                      <a:pt x="168992" y="438728"/>
                      <a:pt x="178741" y="477727"/>
                      <a:pt x="185241" y="510225"/>
                    </a:cubicBezTo>
                    <a:lnTo>
                      <a:pt x="162492" y="510225"/>
                    </a:lnTo>
                    <a:cubicBezTo>
                      <a:pt x="74746" y="503725"/>
                      <a:pt x="0" y="568722"/>
                      <a:pt x="0" y="656468"/>
                    </a:cubicBezTo>
                  </a:path>
                </a:pathLst>
              </a:custGeom>
              <a:solidFill>
                <a:srgbClr val="0072C6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312DE7B-B95A-4B12-A984-98C875E0EA4F}"/>
                  </a:ext>
                </a:extLst>
              </p:cNvPr>
              <p:cNvSpPr/>
              <p:nvPr/>
            </p:nvSpPr>
            <p:spPr>
              <a:xfrm>
                <a:off x="2653753" y="2718567"/>
                <a:ext cx="1563172" cy="906705"/>
              </a:xfrm>
              <a:custGeom>
                <a:avLst/>
                <a:gdLst>
                  <a:gd name="connsiteX0" fmla="*/ 0 w 1563172"/>
                  <a:gd name="connsiteY0" fmla="*/ 734464 h 906705"/>
                  <a:gd name="connsiteX1" fmla="*/ 165742 w 1563172"/>
                  <a:gd name="connsiteY1" fmla="*/ 906705 h 906705"/>
                  <a:gd name="connsiteX2" fmla="*/ 1234939 w 1563172"/>
                  <a:gd name="connsiteY2" fmla="*/ 906705 h 906705"/>
                  <a:gd name="connsiteX3" fmla="*/ 1563173 w 1563172"/>
                  <a:gd name="connsiteY3" fmla="*/ 597971 h 906705"/>
                  <a:gd name="connsiteX4" fmla="*/ 1234939 w 1563172"/>
                  <a:gd name="connsiteY4" fmla="*/ 289236 h 906705"/>
                  <a:gd name="connsiteX5" fmla="*/ 1127695 w 1563172"/>
                  <a:gd name="connsiteY5" fmla="*/ 308735 h 906705"/>
                  <a:gd name="connsiteX6" fmla="*/ 672717 w 1563172"/>
                  <a:gd name="connsiteY6" fmla="*/ 0 h 906705"/>
                  <a:gd name="connsiteX7" fmla="*/ 669467 w 1563172"/>
                  <a:gd name="connsiteY7" fmla="*/ 0 h 906705"/>
                  <a:gd name="connsiteX8" fmla="*/ 188491 w 1563172"/>
                  <a:gd name="connsiteY8" fmla="*/ 448478 h 906705"/>
                  <a:gd name="connsiteX9" fmla="*/ 207990 w 1563172"/>
                  <a:gd name="connsiteY9" fmla="*/ 565472 h 906705"/>
                  <a:gd name="connsiteX10" fmla="*/ 181991 w 1563172"/>
                  <a:gd name="connsiteY10" fmla="*/ 565472 h 906705"/>
                  <a:gd name="connsiteX11" fmla="*/ 0 w 1563172"/>
                  <a:gd name="connsiteY11" fmla="*/ 734464 h 906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3172" h="906705">
                    <a:moveTo>
                      <a:pt x="0" y="734464"/>
                    </a:moveTo>
                    <a:cubicBezTo>
                      <a:pt x="0" y="822209"/>
                      <a:pt x="71496" y="896956"/>
                      <a:pt x="165742" y="906705"/>
                    </a:cubicBezTo>
                    <a:lnTo>
                      <a:pt x="1234939" y="906705"/>
                    </a:lnTo>
                    <a:cubicBezTo>
                      <a:pt x="1416930" y="906705"/>
                      <a:pt x="1563173" y="770212"/>
                      <a:pt x="1563173" y="597971"/>
                    </a:cubicBezTo>
                    <a:cubicBezTo>
                      <a:pt x="1563173" y="425729"/>
                      <a:pt x="1416930" y="289236"/>
                      <a:pt x="1234939" y="289236"/>
                    </a:cubicBezTo>
                    <a:cubicBezTo>
                      <a:pt x="1195941" y="289236"/>
                      <a:pt x="1160193" y="298985"/>
                      <a:pt x="1127695" y="308735"/>
                    </a:cubicBezTo>
                    <a:cubicBezTo>
                      <a:pt x="1062698" y="126744"/>
                      <a:pt x="883957" y="0"/>
                      <a:pt x="672717" y="0"/>
                    </a:cubicBezTo>
                    <a:cubicBezTo>
                      <a:pt x="672717" y="0"/>
                      <a:pt x="669467" y="0"/>
                      <a:pt x="669467" y="0"/>
                    </a:cubicBezTo>
                    <a:cubicBezTo>
                      <a:pt x="402980" y="0"/>
                      <a:pt x="188491" y="201490"/>
                      <a:pt x="188491" y="448478"/>
                    </a:cubicBezTo>
                    <a:cubicBezTo>
                      <a:pt x="188491" y="490726"/>
                      <a:pt x="198240" y="529724"/>
                      <a:pt x="207990" y="565472"/>
                    </a:cubicBezTo>
                    <a:lnTo>
                      <a:pt x="181991" y="565472"/>
                    </a:lnTo>
                    <a:cubicBezTo>
                      <a:pt x="84496" y="565472"/>
                      <a:pt x="0" y="636969"/>
                      <a:pt x="0" y="734464"/>
                    </a:cubicBezTo>
                  </a:path>
                </a:pathLst>
              </a:custGeom>
              <a:solidFill>
                <a:srgbClr val="59B4D9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4D37F8D-FA86-4FDD-A033-45D825870F8C}"/>
                  </a:ext>
                </a:extLst>
              </p:cNvPr>
              <p:cNvSpPr/>
              <p:nvPr/>
            </p:nvSpPr>
            <p:spPr>
              <a:xfrm>
                <a:off x="2653753" y="2718568"/>
                <a:ext cx="835208" cy="906705"/>
              </a:xfrm>
              <a:custGeom>
                <a:avLst/>
                <a:gdLst>
                  <a:gd name="connsiteX0" fmla="*/ 672717 w 835208"/>
                  <a:gd name="connsiteY0" fmla="*/ 0 h 906705"/>
                  <a:gd name="connsiteX1" fmla="*/ 669467 w 835208"/>
                  <a:gd name="connsiteY1" fmla="*/ 0 h 906705"/>
                  <a:gd name="connsiteX2" fmla="*/ 188491 w 835208"/>
                  <a:gd name="connsiteY2" fmla="*/ 448478 h 906705"/>
                  <a:gd name="connsiteX3" fmla="*/ 207990 w 835208"/>
                  <a:gd name="connsiteY3" fmla="*/ 565472 h 906705"/>
                  <a:gd name="connsiteX4" fmla="*/ 181991 w 835208"/>
                  <a:gd name="connsiteY4" fmla="*/ 565472 h 906705"/>
                  <a:gd name="connsiteX5" fmla="*/ 0 w 835208"/>
                  <a:gd name="connsiteY5" fmla="*/ 734464 h 906705"/>
                  <a:gd name="connsiteX6" fmla="*/ 165742 w 835208"/>
                  <a:gd name="connsiteY6" fmla="*/ 906705 h 906705"/>
                  <a:gd name="connsiteX7" fmla="*/ 191741 w 835208"/>
                  <a:gd name="connsiteY7" fmla="*/ 906705 h 906705"/>
                  <a:gd name="connsiteX8" fmla="*/ 334734 w 835208"/>
                  <a:gd name="connsiteY8" fmla="*/ 640219 h 906705"/>
                  <a:gd name="connsiteX9" fmla="*/ 835209 w 835208"/>
                  <a:gd name="connsiteY9" fmla="*/ 29249 h 906705"/>
                  <a:gd name="connsiteX10" fmla="*/ 672717 w 835208"/>
                  <a:gd name="connsiteY10" fmla="*/ 0 h 906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5208" h="906705">
                    <a:moveTo>
                      <a:pt x="672717" y="0"/>
                    </a:moveTo>
                    <a:cubicBezTo>
                      <a:pt x="672717" y="0"/>
                      <a:pt x="669467" y="0"/>
                      <a:pt x="669467" y="0"/>
                    </a:cubicBezTo>
                    <a:cubicBezTo>
                      <a:pt x="402980" y="0"/>
                      <a:pt x="188491" y="201490"/>
                      <a:pt x="188491" y="448478"/>
                    </a:cubicBezTo>
                    <a:cubicBezTo>
                      <a:pt x="188491" y="490726"/>
                      <a:pt x="198240" y="529724"/>
                      <a:pt x="207990" y="565472"/>
                    </a:cubicBezTo>
                    <a:lnTo>
                      <a:pt x="181991" y="565472"/>
                    </a:lnTo>
                    <a:cubicBezTo>
                      <a:pt x="84496" y="565472"/>
                      <a:pt x="0" y="636969"/>
                      <a:pt x="0" y="734464"/>
                    </a:cubicBezTo>
                    <a:cubicBezTo>
                      <a:pt x="0" y="822209"/>
                      <a:pt x="71496" y="896956"/>
                      <a:pt x="165742" y="906705"/>
                    </a:cubicBezTo>
                    <a:lnTo>
                      <a:pt x="191741" y="906705"/>
                    </a:lnTo>
                    <a:cubicBezTo>
                      <a:pt x="94245" y="685716"/>
                      <a:pt x="334734" y="640219"/>
                      <a:pt x="334734" y="640219"/>
                    </a:cubicBezTo>
                    <a:cubicBezTo>
                      <a:pt x="311985" y="97495"/>
                      <a:pt x="822210" y="35748"/>
                      <a:pt x="835209" y="29249"/>
                    </a:cubicBezTo>
                    <a:cubicBezTo>
                      <a:pt x="786461" y="9750"/>
                      <a:pt x="731214" y="0"/>
                      <a:pt x="67271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4CFEDD6-C71C-4318-94AF-953DF2F4491F}"/>
                  </a:ext>
                </a:extLst>
              </p:cNvPr>
              <p:cNvSpPr/>
              <p:nvPr/>
            </p:nvSpPr>
            <p:spPr>
              <a:xfrm>
                <a:off x="3111980" y="3085800"/>
                <a:ext cx="464727" cy="539473"/>
              </a:xfrm>
              <a:custGeom>
                <a:avLst/>
                <a:gdLst>
                  <a:gd name="connsiteX0" fmla="*/ 71496 w 464727"/>
                  <a:gd name="connsiteY0" fmla="*/ 0 h 539473"/>
                  <a:gd name="connsiteX1" fmla="*/ 230739 w 464727"/>
                  <a:gd name="connsiteY1" fmla="*/ 0 h 539473"/>
                  <a:gd name="connsiteX2" fmla="*/ 464727 w 464727"/>
                  <a:gd name="connsiteY2" fmla="*/ 233988 h 539473"/>
                  <a:gd name="connsiteX3" fmla="*/ 155992 w 464727"/>
                  <a:gd name="connsiteY3" fmla="*/ 539473 h 539473"/>
                  <a:gd name="connsiteX4" fmla="*/ 0 w 464727"/>
                  <a:gd name="connsiteY4" fmla="*/ 539473 h 539473"/>
                  <a:gd name="connsiteX5" fmla="*/ 302235 w 464727"/>
                  <a:gd name="connsiteY5" fmla="*/ 233988 h 53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727" h="539473">
                    <a:moveTo>
                      <a:pt x="71496" y="0"/>
                    </a:moveTo>
                    <a:lnTo>
                      <a:pt x="230739" y="0"/>
                    </a:lnTo>
                    <a:lnTo>
                      <a:pt x="464727" y="233988"/>
                    </a:lnTo>
                    <a:lnTo>
                      <a:pt x="155992" y="539473"/>
                    </a:lnTo>
                    <a:lnTo>
                      <a:pt x="0" y="539473"/>
                    </a:lnTo>
                    <a:lnTo>
                      <a:pt x="302235" y="233988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F81972-BE08-4A72-8C3E-DE9A0130A9E5}"/>
                  </a:ext>
                </a:extLst>
              </p:cNvPr>
              <p:cNvSpPr/>
              <p:nvPr/>
            </p:nvSpPr>
            <p:spPr>
              <a:xfrm>
                <a:off x="3508460" y="2738067"/>
                <a:ext cx="380231" cy="412729"/>
              </a:xfrm>
              <a:custGeom>
                <a:avLst/>
                <a:gdLst>
                  <a:gd name="connsiteX0" fmla="*/ 32498 w 380231"/>
                  <a:gd name="connsiteY0" fmla="*/ 0 h 412729"/>
                  <a:gd name="connsiteX1" fmla="*/ 194990 w 380231"/>
                  <a:gd name="connsiteY1" fmla="*/ 0 h 412729"/>
                  <a:gd name="connsiteX2" fmla="*/ 380231 w 380231"/>
                  <a:gd name="connsiteY2" fmla="*/ 188491 h 412729"/>
                  <a:gd name="connsiteX3" fmla="*/ 149493 w 380231"/>
                  <a:gd name="connsiteY3" fmla="*/ 412730 h 412729"/>
                  <a:gd name="connsiteX4" fmla="*/ 0 w 380231"/>
                  <a:gd name="connsiteY4" fmla="*/ 412730 h 412729"/>
                  <a:gd name="connsiteX5" fmla="*/ 217739 w 380231"/>
                  <a:gd name="connsiteY5" fmla="*/ 185241 h 41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231" h="412729">
                    <a:moveTo>
                      <a:pt x="32498" y="0"/>
                    </a:moveTo>
                    <a:lnTo>
                      <a:pt x="194990" y="0"/>
                    </a:lnTo>
                    <a:lnTo>
                      <a:pt x="380231" y="188491"/>
                    </a:lnTo>
                    <a:lnTo>
                      <a:pt x="149493" y="412730"/>
                    </a:lnTo>
                    <a:lnTo>
                      <a:pt x="0" y="412730"/>
                    </a:lnTo>
                    <a:lnTo>
                      <a:pt x="217739" y="185241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7BAEC62-F8EC-4E5A-B9DE-4D1CCE10929D}"/>
                  </a:ext>
                </a:extLst>
              </p:cNvPr>
              <p:cNvSpPr/>
              <p:nvPr/>
            </p:nvSpPr>
            <p:spPr>
              <a:xfrm>
                <a:off x="3674202" y="3157296"/>
                <a:ext cx="370481" cy="367231"/>
              </a:xfrm>
              <a:custGeom>
                <a:avLst/>
                <a:gdLst>
                  <a:gd name="connsiteX0" fmla="*/ 55247 w 370481"/>
                  <a:gd name="connsiteY0" fmla="*/ 0 h 367231"/>
                  <a:gd name="connsiteX1" fmla="*/ 214489 w 370481"/>
                  <a:gd name="connsiteY1" fmla="*/ 0 h 367231"/>
                  <a:gd name="connsiteX2" fmla="*/ 370482 w 370481"/>
                  <a:gd name="connsiteY2" fmla="*/ 155992 h 367231"/>
                  <a:gd name="connsiteX3" fmla="*/ 155992 w 370481"/>
                  <a:gd name="connsiteY3" fmla="*/ 367232 h 367231"/>
                  <a:gd name="connsiteX4" fmla="*/ 0 w 370481"/>
                  <a:gd name="connsiteY4" fmla="*/ 367232 h 367231"/>
                  <a:gd name="connsiteX5" fmla="*/ 207990 w 370481"/>
                  <a:gd name="connsiteY5" fmla="*/ 155992 h 36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481" h="367231">
                    <a:moveTo>
                      <a:pt x="55247" y="0"/>
                    </a:moveTo>
                    <a:lnTo>
                      <a:pt x="214489" y="0"/>
                    </a:lnTo>
                    <a:lnTo>
                      <a:pt x="370482" y="155992"/>
                    </a:lnTo>
                    <a:lnTo>
                      <a:pt x="155992" y="367232"/>
                    </a:lnTo>
                    <a:lnTo>
                      <a:pt x="0" y="367232"/>
                    </a:lnTo>
                    <a:lnTo>
                      <a:pt x="207990" y="155992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8" name="Picture 52">
              <a:extLst>
                <a:ext uri="{FF2B5EF4-FFF2-40B4-BE49-F238E27FC236}">
                  <a16:creationId xmlns:a16="http://schemas.microsoft.com/office/drawing/2014/main" id="{9CC5077D-6314-4467-8852-71FCADED70EA}"/>
                </a:ext>
              </a:extLst>
            </p:cNvPr>
            <p:cNvGrpSpPr/>
            <p:nvPr/>
          </p:nvGrpSpPr>
          <p:grpSpPr>
            <a:xfrm>
              <a:off x="517082" y="3300726"/>
              <a:ext cx="450314" cy="319105"/>
              <a:chOff x="2653753" y="2591824"/>
              <a:chExt cx="1624919" cy="1033449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057707F-4068-4768-8FEB-BCD2CC9FBDA8}"/>
                  </a:ext>
                </a:extLst>
              </p:cNvPr>
              <p:cNvSpPr/>
              <p:nvPr/>
            </p:nvSpPr>
            <p:spPr>
              <a:xfrm>
                <a:off x="2871492" y="2591824"/>
                <a:ext cx="1407180" cy="812460"/>
              </a:xfrm>
              <a:custGeom>
                <a:avLst/>
                <a:gdLst>
                  <a:gd name="connsiteX0" fmla="*/ 0 w 1407180"/>
                  <a:gd name="connsiteY0" fmla="*/ 656468 h 812460"/>
                  <a:gd name="connsiteX1" fmla="*/ 149493 w 1407180"/>
                  <a:gd name="connsiteY1" fmla="*/ 812460 h 812460"/>
                  <a:gd name="connsiteX2" fmla="*/ 1111445 w 1407180"/>
                  <a:gd name="connsiteY2" fmla="*/ 812460 h 812460"/>
                  <a:gd name="connsiteX3" fmla="*/ 1407181 w 1407180"/>
                  <a:gd name="connsiteY3" fmla="*/ 536224 h 812460"/>
                  <a:gd name="connsiteX4" fmla="*/ 1111445 w 1407180"/>
                  <a:gd name="connsiteY4" fmla="*/ 259987 h 812460"/>
                  <a:gd name="connsiteX5" fmla="*/ 1013950 w 1407180"/>
                  <a:gd name="connsiteY5" fmla="*/ 276236 h 812460"/>
                  <a:gd name="connsiteX6" fmla="*/ 604470 w 1407180"/>
                  <a:gd name="connsiteY6" fmla="*/ 0 h 812460"/>
                  <a:gd name="connsiteX7" fmla="*/ 601220 w 1407180"/>
                  <a:gd name="connsiteY7" fmla="*/ 0 h 812460"/>
                  <a:gd name="connsiteX8" fmla="*/ 168992 w 1407180"/>
                  <a:gd name="connsiteY8" fmla="*/ 402980 h 812460"/>
                  <a:gd name="connsiteX9" fmla="*/ 185241 w 1407180"/>
                  <a:gd name="connsiteY9" fmla="*/ 510225 h 812460"/>
                  <a:gd name="connsiteX10" fmla="*/ 162492 w 1407180"/>
                  <a:gd name="connsiteY10" fmla="*/ 510225 h 812460"/>
                  <a:gd name="connsiteX11" fmla="*/ 0 w 1407180"/>
                  <a:gd name="connsiteY11" fmla="*/ 656468 h 8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7180" h="812460">
                    <a:moveTo>
                      <a:pt x="0" y="656468"/>
                    </a:moveTo>
                    <a:cubicBezTo>
                      <a:pt x="0" y="734464"/>
                      <a:pt x="64997" y="802710"/>
                      <a:pt x="149493" y="812460"/>
                    </a:cubicBezTo>
                    <a:lnTo>
                      <a:pt x="1111445" y="812460"/>
                    </a:lnTo>
                    <a:cubicBezTo>
                      <a:pt x="1273937" y="812460"/>
                      <a:pt x="1407181" y="688966"/>
                      <a:pt x="1407181" y="536224"/>
                    </a:cubicBezTo>
                    <a:cubicBezTo>
                      <a:pt x="1407181" y="380231"/>
                      <a:pt x="1273937" y="259987"/>
                      <a:pt x="1111445" y="259987"/>
                    </a:cubicBezTo>
                    <a:cubicBezTo>
                      <a:pt x="1075697" y="259987"/>
                      <a:pt x="1046449" y="269737"/>
                      <a:pt x="1013950" y="276236"/>
                    </a:cubicBezTo>
                    <a:cubicBezTo>
                      <a:pt x="955453" y="113744"/>
                      <a:pt x="792961" y="0"/>
                      <a:pt x="604470" y="0"/>
                    </a:cubicBezTo>
                    <a:cubicBezTo>
                      <a:pt x="604470" y="0"/>
                      <a:pt x="601220" y="0"/>
                      <a:pt x="601220" y="0"/>
                    </a:cubicBezTo>
                    <a:cubicBezTo>
                      <a:pt x="360732" y="0"/>
                      <a:pt x="168992" y="181991"/>
                      <a:pt x="168992" y="402980"/>
                    </a:cubicBezTo>
                    <a:cubicBezTo>
                      <a:pt x="168992" y="438728"/>
                      <a:pt x="178741" y="477727"/>
                      <a:pt x="185241" y="510225"/>
                    </a:cubicBezTo>
                    <a:lnTo>
                      <a:pt x="162492" y="510225"/>
                    </a:lnTo>
                    <a:cubicBezTo>
                      <a:pt x="74746" y="503725"/>
                      <a:pt x="0" y="568722"/>
                      <a:pt x="0" y="656468"/>
                    </a:cubicBezTo>
                  </a:path>
                </a:pathLst>
              </a:custGeom>
              <a:solidFill>
                <a:srgbClr val="0072C6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01B00ED-F701-459F-8CF0-0DE82E029FB4}"/>
                  </a:ext>
                </a:extLst>
              </p:cNvPr>
              <p:cNvSpPr/>
              <p:nvPr/>
            </p:nvSpPr>
            <p:spPr>
              <a:xfrm>
                <a:off x="2653753" y="2718567"/>
                <a:ext cx="1563172" cy="906705"/>
              </a:xfrm>
              <a:custGeom>
                <a:avLst/>
                <a:gdLst>
                  <a:gd name="connsiteX0" fmla="*/ 0 w 1563172"/>
                  <a:gd name="connsiteY0" fmla="*/ 734464 h 906705"/>
                  <a:gd name="connsiteX1" fmla="*/ 165742 w 1563172"/>
                  <a:gd name="connsiteY1" fmla="*/ 906705 h 906705"/>
                  <a:gd name="connsiteX2" fmla="*/ 1234939 w 1563172"/>
                  <a:gd name="connsiteY2" fmla="*/ 906705 h 906705"/>
                  <a:gd name="connsiteX3" fmla="*/ 1563173 w 1563172"/>
                  <a:gd name="connsiteY3" fmla="*/ 597971 h 906705"/>
                  <a:gd name="connsiteX4" fmla="*/ 1234939 w 1563172"/>
                  <a:gd name="connsiteY4" fmla="*/ 289236 h 906705"/>
                  <a:gd name="connsiteX5" fmla="*/ 1127695 w 1563172"/>
                  <a:gd name="connsiteY5" fmla="*/ 308735 h 906705"/>
                  <a:gd name="connsiteX6" fmla="*/ 672717 w 1563172"/>
                  <a:gd name="connsiteY6" fmla="*/ 0 h 906705"/>
                  <a:gd name="connsiteX7" fmla="*/ 669467 w 1563172"/>
                  <a:gd name="connsiteY7" fmla="*/ 0 h 906705"/>
                  <a:gd name="connsiteX8" fmla="*/ 188491 w 1563172"/>
                  <a:gd name="connsiteY8" fmla="*/ 448478 h 906705"/>
                  <a:gd name="connsiteX9" fmla="*/ 207990 w 1563172"/>
                  <a:gd name="connsiteY9" fmla="*/ 565472 h 906705"/>
                  <a:gd name="connsiteX10" fmla="*/ 181991 w 1563172"/>
                  <a:gd name="connsiteY10" fmla="*/ 565472 h 906705"/>
                  <a:gd name="connsiteX11" fmla="*/ 0 w 1563172"/>
                  <a:gd name="connsiteY11" fmla="*/ 734464 h 906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3172" h="906705">
                    <a:moveTo>
                      <a:pt x="0" y="734464"/>
                    </a:moveTo>
                    <a:cubicBezTo>
                      <a:pt x="0" y="822209"/>
                      <a:pt x="71496" y="896956"/>
                      <a:pt x="165742" y="906705"/>
                    </a:cubicBezTo>
                    <a:lnTo>
                      <a:pt x="1234939" y="906705"/>
                    </a:lnTo>
                    <a:cubicBezTo>
                      <a:pt x="1416930" y="906705"/>
                      <a:pt x="1563173" y="770212"/>
                      <a:pt x="1563173" y="597971"/>
                    </a:cubicBezTo>
                    <a:cubicBezTo>
                      <a:pt x="1563173" y="425729"/>
                      <a:pt x="1416930" y="289236"/>
                      <a:pt x="1234939" y="289236"/>
                    </a:cubicBezTo>
                    <a:cubicBezTo>
                      <a:pt x="1195941" y="289236"/>
                      <a:pt x="1160193" y="298985"/>
                      <a:pt x="1127695" y="308735"/>
                    </a:cubicBezTo>
                    <a:cubicBezTo>
                      <a:pt x="1062698" y="126744"/>
                      <a:pt x="883957" y="0"/>
                      <a:pt x="672717" y="0"/>
                    </a:cubicBezTo>
                    <a:cubicBezTo>
                      <a:pt x="672717" y="0"/>
                      <a:pt x="669467" y="0"/>
                      <a:pt x="669467" y="0"/>
                    </a:cubicBezTo>
                    <a:cubicBezTo>
                      <a:pt x="402980" y="0"/>
                      <a:pt x="188491" y="201490"/>
                      <a:pt x="188491" y="448478"/>
                    </a:cubicBezTo>
                    <a:cubicBezTo>
                      <a:pt x="188491" y="490726"/>
                      <a:pt x="198240" y="529724"/>
                      <a:pt x="207990" y="565472"/>
                    </a:cubicBezTo>
                    <a:lnTo>
                      <a:pt x="181991" y="565472"/>
                    </a:lnTo>
                    <a:cubicBezTo>
                      <a:pt x="84496" y="565472"/>
                      <a:pt x="0" y="636969"/>
                      <a:pt x="0" y="734464"/>
                    </a:cubicBezTo>
                  </a:path>
                </a:pathLst>
              </a:custGeom>
              <a:solidFill>
                <a:srgbClr val="59B4D9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C0CFC2B-E830-411C-A3CB-54FAE1DD5E1E}"/>
                  </a:ext>
                </a:extLst>
              </p:cNvPr>
              <p:cNvSpPr/>
              <p:nvPr/>
            </p:nvSpPr>
            <p:spPr>
              <a:xfrm>
                <a:off x="2653753" y="2718568"/>
                <a:ext cx="835208" cy="906705"/>
              </a:xfrm>
              <a:custGeom>
                <a:avLst/>
                <a:gdLst>
                  <a:gd name="connsiteX0" fmla="*/ 672717 w 835208"/>
                  <a:gd name="connsiteY0" fmla="*/ 0 h 906705"/>
                  <a:gd name="connsiteX1" fmla="*/ 669467 w 835208"/>
                  <a:gd name="connsiteY1" fmla="*/ 0 h 906705"/>
                  <a:gd name="connsiteX2" fmla="*/ 188491 w 835208"/>
                  <a:gd name="connsiteY2" fmla="*/ 448478 h 906705"/>
                  <a:gd name="connsiteX3" fmla="*/ 207990 w 835208"/>
                  <a:gd name="connsiteY3" fmla="*/ 565472 h 906705"/>
                  <a:gd name="connsiteX4" fmla="*/ 181991 w 835208"/>
                  <a:gd name="connsiteY4" fmla="*/ 565472 h 906705"/>
                  <a:gd name="connsiteX5" fmla="*/ 0 w 835208"/>
                  <a:gd name="connsiteY5" fmla="*/ 734464 h 906705"/>
                  <a:gd name="connsiteX6" fmla="*/ 165742 w 835208"/>
                  <a:gd name="connsiteY6" fmla="*/ 906705 h 906705"/>
                  <a:gd name="connsiteX7" fmla="*/ 191741 w 835208"/>
                  <a:gd name="connsiteY7" fmla="*/ 906705 h 906705"/>
                  <a:gd name="connsiteX8" fmla="*/ 334734 w 835208"/>
                  <a:gd name="connsiteY8" fmla="*/ 640219 h 906705"/>
                  <a:gd name="connsiteX9" fmla="*/ 835209 w 835208"/>
                  <a:gd name="connsiteY9" fmla="*/ 29249 h 906705"/>
                  <a:gd name="connsiteX10" fmla="*/ 672717 w 835208"/>
                  <a:gd name="connsiteY10" fmla="*/ 0 h 906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5208" h="906705">
                    <a:moveTo>
                      <a:pt x="672717" y="0"/>
                    </a:moveTo>
                    <a:cubicBezTo>
                      <a:pt x="672717" y="0"/>
                      <a:pt x="669467" y="0"/>
                      <a:pt x="669467" y="0"/>
                    </a:cubicBezTo>
                    <a:cubicBezTo>
                      <a:pt x="402980" y="0"/>
                      <a:pt x="188491" y="201490"/>
                      <a:pt x="188491" y="448478"/>
                    </a:cubicBezTo>
                    <a:cubicBezTo>
                      <a:pt x="188491" y="490726"/>
                      <a:pt x="198240" y="529724"/>
                      <a:pt x="207990" y="565472"/>
                    </a:cubicBezTo>
                    <a:lnTo>
                      <a:pt x="181991" y="565472"/>
                    </a:lnTo>
                    <a:cubicBezTo>
                      <a:pt x="84496" y="565472"/>
                      <a:pt x="0" y="636969"/>
                      <a:pt x="0" y="734464"/>
                    </a:cubicBezTo>
                    <a:cubicBezTo>
                      <a:pt x="0" y="822209"/>
                      <a:pt x="71496" y="896956"/>
                      <a:pt x="165742" y="906705"/>
                    </a:cubicBezTo>
                    <a:lnTo>
                      <a:pt x="191741" y="906705"/>
                    </a:lnTo>
                    <a:cubicBezTo>
                      <a:pt x="94245" y="685716"/>
                      <a:pt x="334734" y="640219"/>
                      <a:pt x="334734" y="640219"/>
                    </a:cubicBezTo>
                    <a:cubicBezTo>
                      <a:pt x="311985" y="97495"/>
                      <a:pt x="822210" y="35748"/>
                      <a:pt x="835209" y="29249"/>
                    </a:cubicBezTo>
                    <a:cubicBezTo>
                      <a:pt x="786461" y="9750"/>
                      <a:pt x="731214" y="0"/>
                      <a:pt x="672717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6EA11FF-DFBB-4323-B7D5-158D89DD4941}"/>
                  </a:ext>
                </a:extLst>
              </p:cNvPr>
              <p:cNvSpPr/>
              <p:nvPr/>
            </p:nvSpPr>
            <p:spPr>
              <a:xfrm>
                <a:off x="3111980" y="3085800"/>
                <a:ext cx="464727" cy="539473"/>
              </a:xfrm>
              <a:custGeom>
                <a:avLst/>
                <a:gdLst>
                  <a:gd name="connsiteX0" fmla="*/ 71496 w 464727"/>
                  <a:gd name="connsiteY0" fmla="*/ 0 h 539473"/>
                  <a:gd name="connsiteX1" fmla="*/ 230739 w 464727"/>
                  <a:gd name="connsiteY1" fmla="*/ 0 h 539473"/>
                  <a:gd name="connsiteX2" fmla="*/ 464727 w 464727"/>
                  <a:gd name="connsiteY2" fmla="*/ 233988 h 539473"/>
                  <a:gd name="connsiteX3" fmla="*/ 155992 w 464727"/>
                  <a:gd name="connsiteY3" fmla="*/ 539473 h 539473"/>
                  <a:gd name="connsiteX4" fmla="*/ 0 w 464727"/>
                  <a:gd name="connsiteY4" fmla="*/ 539473 h 539473"/>
                  <a:gd name="connsiteX5" fmla="*/ 302235 w 464727"/>
                  <a:gd name="connsiteY5" fmla="*/ 233988 h 53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727" h="539473">
                    <a:moveTo>
                      <a:pt x="71496" y="0"/>
                    </a:moveTo>
                    <a:lnTo>
                      <a:pt x="230739" y="0"/>
                    </a:lnTo>
                    <a:lnTo>
                      <a:pt x="464727" y="233988"/>
                    </a:lnTo>
                    <a:lnTo>
                      <a:pt x="155992" y="539473"/>
                    </a:lnTo>
                    <a:lnTo>
                      <a:pt x="0" y="539473"/>
                    </a:lnTo>
                    <a:lnTo>
                      <a:pt x="302235" y="233988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136617B-D02C-4DEE-9E5C-FA982C37B294}"/>
                  </a:ext>
                </a:extLst>
              </p:cNvPr>
              <p:cNvSpPr/>
              <p:nvPr/>
            </p:nvSpPr>
            <p:spPr>
              <a:xfrm>
                <a:off x="3508460" y="2738067"/>
                <a:ext cx="380231" cy="412729"/>
              </a:xfrm>
              <a:custGeom>
                <a:avLst/>
                <a:gdLst>
                  <a:gd name="connsiteX0" fmla="*/ 32498 w 380231"/>
                  <a:gd name="connsiteY0" fmla="*/ 0 h 412729"/>
                  <a:gd name="connsiteX1" fmla="*/ 194990 w 380231"/>
                  <a:gd name="connsiteY1" fmla="*/ 0 h 412729"/>
                  <a:gd name="connsiteX2" fmla="*/ 380231 w 380231"/>
                  <a:gd name="connsiteY2" fmla="*/ 188491 h 412729"/>
                  <a:gd name="connsiteX3" fmla="*/ 149493 w 380231"/>
                  <a:gd name="connsiteY3" fmla="*/ 412730 h 412729"/>
                  <a:gd name="connsiteX4" fmla="*/ 0 w 380231"/>
                  <a:gd name="connsiteY4" fmla="*/ 412730 h 412729"/>
                  <a:gd name="connsiteX5" fmla="*/ 217739 w 380231"/>
                  <a:gd name="connsiteY5" fmla="*/ 185241 h 41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231" h="412729">
                    <a:moveTo>
                      <a:pt x="32498" y="0"/>
                    </a:moveTo>
                    <a:lnTo>
                      <a:pt x="194990" y="0"/>
                    </a:lnTo>
                    <a:lnTo>
                      <a:pt x="380231" y="188491"/>
                    </a:lnTo>
                    <a:lnTo>
                      <a:pt x="149493" y="412730"/>
                    </a:lnTo>
                    <a:lnTo>
                      <a:pt x="0" y="412730"/>
                    </a:lnTo>
                    <a:lnTo>
                      <a:pt x="217739" y="185241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6BC24A-491C-4793-84EA-9B59A5FB7EF6}"/>
                  </a:ext>
                </a:extLst>
              </p:cNvPr>
              <p:cNvSpPr/>
              <p:nvPr/>
            </p:nvSpPr>
            <p:spPr>
              <a:xfrm>
                <a:off x="3674202" y="3157296"/>
                <a:ext cx="370481" cy="367231"/>
              </a:xfrm>
              <a:custGeom>
                <a:avLst/>
                <a:gdLst>
                  <a:gd name="connsiteX0" fmla="*/ 55247 w 370481"/>
                  <a:gd name="connsiteY0" fmla="*/ 0 h 367231"/>
                  <a:gd name="connsiteX1" fmla="*/ 214489 w 370481"/>
                  <a:gd name="connsiteY1" fmla="*/ 0 h 367231"/>
                  <a:gd name="connsiteX2" fmla="*/ 370482 w 370481"/>
                  <a:gd name="connsiteY2" fmla="*/ 155992 h 367231"/>
                  <a:gd name="connsiteX3" fmla="*/ 155992 w 370481"/>
                  <a:gd name="connsiteY3" fmla="*/ 367232 h 367231"/>
                  <a:gd name="connsiteX4" fmla="*/ 0 w 370481"/>
                  <a:gd name="connsiteY4" fmla="*/ 367232 h 367231"/>
                  <a:gd name="connsiteX5" fmla="*/ 207990 w 370481"/>
                  <a:gd name="connsiteY5" fmla="*/ 155992 h 36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481" h="367231">
                    <a:moveTo>
                      <a:pt x="55247" y="0"/>
                    </a:moveTo>
                    <a:lnTo>
                      <a:pt x="214489" y="0"/>
                    </a:lnTo>
                    <a:lnTo>
                      <a:pt x="370482" y="155992"/>
                    </a:lnTo>
                    <a:lnTo>
                      <a:pt x="155992" y="367232"/>
                    </a:lnTo>
                    <a:lnTo>
                      <a:pt x="0" y="367232"/>
                    </a:lnTo>
                    <a:lnTo>
                      <a:pt x="207990" y="155992"/>
                    </a:ln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874">
                  <a:defRPr/>
                </a:pPr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F794FA-6E2D-4DEB-9D0B-06B4BEA7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082" y="4310962"/>
              <a:ext cx="45720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FA544F-AC4B-4911-94D6-7E6CDC7ADB95}"/>
                </a:ext>
              </a:extLst>
            </p:cNvPr>
            <p:cNvSpPr txBox="1"/>
            <p:nvPr/>
          </p:nvSpPr>
          <p:spPr>
            <a:xfrm>
              <a:off x="617951" y="4892849"/>
              <a:ext cx="20020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3256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light" panose="020B0402040204020203" pitchFamily="34" charset="0"/>
                </a:defRPr>
              </a:lvl1pPr>
            </a:lstStyle>
            <a:p>
              <a:pPr defTabSz="914192"/>
              <a:r>
                <a:rPr lang="en-US" sz="1372" b="1" dirty="0"/>
                <a:t>Movere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698CEF9-0E98-404E-A8C6-17AB01858584}"/>
                </a:ext>
              </a:extLst>
            </p:cNvPr>
            <p:cNvSpPr txBox="1"/>
            <p:nvPr/>
          </p:nvSpPr>
          <p:spPr>
            <a:xfrm>
              <a:off x="580380" y="2249226"/>
              <a:ext cx="200208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 </a:t>
              </a:r>
            </a:p>
            <a:p>
              <a:pPr defTabSz="914192">
                <a:defRPr/>
              </a:pP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Server Assessment</a:t>
              </a:r>
              <a:endPara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B061D3-147A-411F-8060-144C73FC3A82}"/>
                </a:ext>
              </a:extLst>
            </p:cNvPr>
            <p:cNvSpPr txBox="1"/>
            <p:nvPr/>
          </p:nvSpPr>
          <p:spPr>
            <a:xfrm>
              <a:off x="580380" y="3663969"/>
              <a:ext cx="200208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 </a:t>
              </a:r>
            </a:p>
            <a:p>
              <a:pPr defTabSz="914192">
                <a:defRPr/>
              </a:pP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Server Migration</a:t>
              </a:r>
              <a:endPara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49F9F-325D-5C40-B1B1-F83D15776894}"/>
              </a:ext>
            </a:extLst>
          </p:cNvPr>
          <p:cNvGrpSpPr/>
          <p:nvPr/>
        </p:nvGrpSpPr>
        <p:grpSpPr>
          <a:xfrm>
            <a:off x="2861754" y="1730305"/>
            <a:ext cx="1787428" cy="2554254"/>
            <a:chOff x="2919137" y="1764505"/>
            <a:chExt cx="1823270" cy="260547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798440-BC34-4CB4-A81C-3A1C2D227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0245" y="1764505"/>
              <a:ext cx="444479" cy="391444"/>
            </a:xfrm>
            <a:prstGeom prst="rect">
              <a:avLst/>
            </a:prstGeom>
          </p:spPr>
        </p:pic>
        <p:pic>
          <p:nvPicPr>
            <p:cNvPr id="29" name="Picture 2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9DBCF4B0-CB1F-426C-BA63-102CF7118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9137" y="3051589"/>
              <a:ext cx="620732" cy="817379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0A608C-88F3-443D-AC51-FA9AE4B4D616}"/>
                </a:ext>
              </a:extLst>
            </p:cNvPr>
            <p:cNvSpPr txBox="1"/>
            <p:nvPr/>
          </p:nvSpPr>
          <p:spPr>
            <a:xfrm>
              <a:off x="3015729" y="2249226"/>
              <a:ext cx="172667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</a:t>
              </a:r>
            </a:p>
            <a:p>
              <a:pPr defTabSz="914192">
                <a:defRPr/>
              </a:pP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Database Assessment (DMA) </a:t>
              </a:r>
              <a:endPara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771356-F59E-4781-8C56-0D5082DFCB35}"/>
                </a:ext>
              </a:extLst>
            </p:cNvPr>
            <p:cNvSpPr txBox="1"/>
            <p:nvPr/>
          </p:nvSpPr>
          <p:spPr>
            <a:xfrm>
              <a:off x="3015729" y="3723646"/>
              <a:ext cx="172667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Database Migration (DMS)</a:t>
              </a:r>
              <a:endPara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720938-7E6F-3541-809A-5A6A2547C3AE}"/>
              </a:ext>
            </a:extLst>
          </p:cNvPr>
          <p:cNvGrpSpPr/>
          <p:nvPr/>
        </p:nvGrpSpPr>
        <p:grpSpPr>
          <a:xfrm>
            <a:off x="7670557" y="1653444"/>
            <a:ext cx="2032842" cy="2419907"/>
            <a:chOff x="7824366" y="1686102"/>
            <a:chExt cx="2073605" cy="24684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D2EC9-E23F-4D4F-8A23-13C61E869638}"/>
                </a:ext>
              </a:extLst>
            </p:cNvPr>
            <p:cNvSpPr txBox="1"/>
            <p:nvPr/>
          </p:nvSpPr>
          <p:spPr>
            <a:xfrm>
              <a:off x="7874482" y="2728817"/>
              <a:ext cx="123558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029" b="1" i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(Third Party Tool)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DAA6AD-8541-B14C-B9E2-CDD8AAE6EAEC}"/>
                </a:ext>
              </a:extLst>
            </p:cNvPr>
            <p:cNvGrpSpPr/>
            <p:nvPr/>
          </p:nvGrpSpPr>
          <p:grpSpPr>
            <a:xfrm>
              <a:off x="7824366" y="1686102"/>
              <a:ext cx="2073605" cy="2468431"/>
              <a:chOff x="7824366" y="1686102"/>
              <a:chExt cx="2073605" cy="246843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F13F42E-65CF-4C32-A209-89BF9C1A9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24366" y="1686102"/>
                <a:ext cx="533433" cy="548251"/>
              </a:xfrm>
              <a:prstGeom prst="rect">
                <a:avLst/>
              </a:prstGeom>
            </p:spPr>
          </p:pic>
          <p:grpSp>
            <p:nvGrpSpPr>
              <p:cNvPr id="69" name="Picture 52">
                <a:extLst>
                  <a:ext uri="{FF2B5EF4-FFF2-40B4-BE49-F238E27FC236}">
                    <a16:creationId xmlns:a16="http://schemas.microsoft.com/office/drawing/2014/main" id="{5ED78B2F-68A4-4ED3-92FB-5A682C82DB06}"/>
                  </a:ext>
                </a:extLst>
              </p:cNvPr>
              <p:cNvGrpSpPr/>
              <p:nvPr/>
            </p:nvGrpSpPr>
            <p:grpSpPr>
              <a:xfrm>
                <a:off x="7874482" y="3300726"/>
                <a:ext cx="450314" cy="319105"/>
                <a:chOff x="2653753" y="2591824"/>
                <a:chExt cx="1624919" cy="1033449"/>
              </a:xfrm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84EA729-B7A5-4D72-838B-5A0148233A2A}"/>
                    </a:ext>
                  </a:extLst>
                </p:cNvPr>
                <p:cNvSpPr/>
                <p:nvPr/>
              </p:nvSpPr>
              <p:spPr>
                <a:xfrm>
                  <a:off x="2871492" y="2591824"/>
                  <a:ext cx="1407180" cy="812460"/>
                </a:xfrm>
                <a:custGeom>
                  <a:avLst/>
                  <a:gdLst>
                    <a:gd name="connsiteX0" fmla="*/ 0 w 1407180"/>
                    <a:gd name="connsiteY0" fmla="*/ 656468 h 812460"/>
                    <a:gd name="connsiteX1" fmla="*/ 149493 w 1407180"/>
                    <a:gd name="connsiteY1" fmla="*/ 812460 h 812460"/>
                    <a:gd name="connsiteX2" fmla="*/ 1111445 w 1407180"/>
                    <a:gd name="connsiteY2" fmla="*/ 812460 h 812460"/>
                    <a:gd name="connsiteX3" fmla="*/ 1407181 w 1407180"/>
                    <a:gd name="connsiteY3" fmla="*/ 536224 h 812460"/>
                    <a:gd name="connsiteX4" fmla="*/ 1111445 w 1407180"/>
                    <a:gd name="connsiteY4" fmla="*/ 259987 h 812460"/>
                    <a:gd name="connsiteX5" fmla="*/ 1013950 w 1407180"/>
                    <a:gd name="connsiteY5" fmla="*/ 276236 h 812460"/>
                    <a:gd name="connsiteX6" fmla="*/ 604470 w 1407180"/>
                    <a:gd name="connsiteY6" fmla="*/ 0 h 812460"/>
                    <a:gd name="connsiteX7" fmla="*/ 601220 w 1407180"/>
                    <a:gd name="connsiteY7" fmla="*/ 0 h 812460"/>
                    <a:gd name="connsiteX8" fmla="*/ 168992 w 1407180"/>
                    <a:gd name="connsiteY8" fmla="*/ 402980 h 812460"/>
                    <a:gd name="connsiteX9" fmla="*/ 185241 w 1407180"/>
                    <a:gd name="connsiteY9" fmla="*/ 510225 h 812460"/>
                    <a:gd name="connsiteX10" fmla="*/ 162492 w 1407180"/>
                    <a:gd name="connsiteY10" fmla="*/ 510225 h 812460"/>
                    <a:gd name="connsiteX11" fmla="*/ 0 w 1407180"/>
                    <a:gd name="connsiteY11" fmla="*/ 656468 h 81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07180" h="812460">
                      <a:moveTo>
                        <a:pt x="0" y="656468"/>
                      </a:moveTo>
                      <a:cubicBezTo>
                        <a:pt x="0" y="734464"/>
                        <a:pt x="64997" y="802710"/>
                        <a:pt x="149493" y="812460"/>
                      </a:cubicBezTo>
                      <a:lnTo>
                        <a:pt x="1111445" y="812460"/>
                      </a:lnTo>
                      <a:cubicBezTo>
                        <a:pt x="1273937" y="812460"/>
                        <a:pt x="1407181" y="688966"/>
                        <a:pt x="1407181" y="536224"/>
                      </a:cubicBezTo>
                      <a:cubicBezTo>
                        <a:pt x="1407181" y="380231"/>
                        <a:pt x="1273937" y="259987"/>
                        <a:pt x="1111445" y="259987"/>
                      </a:cubicBezTo>
                      <a:cubicBezTo>
                        <a:pt x="1075697" y="259987"/>
                        <a:pt x="1046449" y="269737"/>
                        <a:pt x="1013950" y="276236"/>
                      </a:cubicBezTo>
                      <a:cubicBezTo>
                        <a:pt x="955453" y="113744"/>
                        <a:pt x="792961" y="0"/>
                        <a:pt x="604470" y="0"/>
                      </a:cubicBezTo>
                      <a:cubicBezTo>
                        <a:pt x="604470" y="0"/>
                        <a:pt x="601220" y="0"/>
                        <a:pt x="601220" y="0"/>
                      </a:cubicBezTo>
                      <a:cubicBezTo>
                        <a:pt x="360732" y="0"/>
                        <a:pt x="168992" y="181991"/>
                        <a:pt x="168992" y="402980"/>
                      </a:cubicBezTo>
                      <a:cubicBezTo>
                        <a:pt x="168992" y="438728"/>
                        <a:pt x="178741" y="477727"/>
                        <a:pt x="185241" y="510225"/>
                      </a:cubicBezTo>
                      <a:lnTo>
                        <a:pt x="162492" y="510225"/>
                      </a:lnTo>
                      <a:cubicBezTo>
                        <a:pt x="74746" y="503725"/>
                        <a:pt x="0" y="568722"/>
                        <a:pt x="0" y="656468"/>
                      </a:cubicBezTo>
                    </a:path>
                  </a:pathLst>
                </a:custGeom>
                <a:solidFill>
                  <a:srgbClr val="0072C6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1BE8B97-ED5F-4D92-B1C4-652F0184E734}"/>
                    </a:ext>
                  </a:extLst>
                </p:cNvPr>
                <p:cNvSpPr/>
                <p:nvPr/>
              </p:nvSpPr>
              <p:spPr>
                <a:xfrm>
                  <a:off x="2653753" y="2718567"/>
                  <a:ext cx="1563172" cy="906705"/>
                </a:xfrm>
                <a:custGeom>
                  <a:avLst/>
                  <a:gdLst>
                    <a:gd name="connsiteX0" fmla="*/ 0 w 1563172"/>
                    <a:gd name="connsiteY0" fmla="*/ 734464 h 906705"/>
                    <a:gd name="connsiteX1" fmla="*/ 165742 w 1563172"/>
                    <a:gd name="connsiteY1" fmla="*/ 906705 h 906705"/>
                    <a:gd name="connsiteX2" fmla="*/ 1234939 w 1563172"/>
                    <a:gd name="connsiteY2" fmla="*/ 906705 h 906705"/>
                    <a:gd name="connsiteX3" fmla="*/ 1563173 w 1563172"/>
                    <a:gd name="connsiteY3" fmla="*/ 597971 h 906705"/>
                    <a:gd name="connsiteX4" fmla="*/ 1234939 w 1563172"/>
                    <a:gd name="connsiteY4" fmla="*/ 289236 h 906705"/>
                    <a:gd name="connsiteX5" fmla="*/ 1127695 w 1563172"/>
                    <a:gd name="connsiteY5" fmla="*/ 308735 h 906705"/>
                    <a:gd name="connsiteX6" fmla="*/ 672717 w 1563172"/>
                    <a:gd name="connsiteY6" fmla="*/ 0 h 906705"/>
                    <a:gd name="connsiteX7" fmla="*/ 669467 w 1563172"/>
                    <a:gd name="connsiteY7" fmla="*/ 0 h 906705"/>
                    <a:gd name="connsiteX8" fmla="*/ 188491 w 1563172"/>
                    <a:gd name="connsiteY8" fmla="*/ 448478 h 906705"/>
                    <a:gd name="connsiteX9" fmla="*/ 207990 w 1563172"/>
                    <a:gd name="connsiteY9" fmla="*/ 565472 h 906705"/>
                    <a:gd name="connsiteX10" fmla="*/ 181991 w 1563172"/>
                    <a:gd name="connsiteY10" fmla="*/ 565472 h 906705"/>
                    <a:gd name="connsiteX11" fmla="*/ 0 w 1563172"/>
                    <a:gd name="connsiteY11" fmla="*/ 734464 h 906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63172" h="906705">
                      <a:moveTo>
                        <a:pt x="0" y="734464"/>
                      </a:moveTo>
                      <a:cubicBezTo>
                        <a:pt x="0" y="822209"/>
                        <a:pt x="71496" y="896956"/>
                        <a:pt x="165742" y="906705"/>
                      </a:cubicBezTo>
                      <a:lnTo>
                        <a:pt x="1234939" y="906705"/>
                      </a:lnTo>
                      <a:cubicBezTo>
                        <a:pt x="1416930" y="906705"/>
                        <a:pt x="1563173" y="770212"/>
                        <a:pt x="1563173" y="597971"/>
                      </a:cubicBezTo>
                      <a:cubicBezTo>
                        <a:pt x="1563173" y="425729"/>
                        <a:pt x="1416930" y="289236"/>
                        <a:pt x="1234939" y="289236"/>
                      </a:cubicBezTo>
                      <a:cubicBezTo>
                        <a:pt x="1195941" y="289236"/>
                        <a:pt x="1160193" y="298985"/>
                        <a:pt x="1127695" y="308735"/>
                      </a:cubicBezTo>
                      <a:cubicBezTo>
                        <a:pt x="1062698" y="126744"/>
                        <a:pt x="883957" y="0"/>
                        <a:pt x="672717" y="0"/>
                      </a:cubicBezTo>
                      <a:cubicBezTo>
                        <a:pt x="672717" y="0"/>
                        <a:pt x="669467" y="0"/>
                        <a:pt x="669467" y="0"/>
                      </a:cubicBezTo>
                      <a:cubicBezTo>
                        <a:pt x="402980" y="0"/>
                        <a:pt x="188491" y="201490"/>
                        <a:pt x="188491" y="448478"/>
                      </a:cubicBezTo>
                      <a:cubicBezTo>
                        <a:pt x="188491" y="490726"/>
                        <a:pt x="198240" y="529724"/>
                        <a:pt x="207990" y="565472"/>
                      </a:cubicBezTo>
                      <a:lnTo>
                        <a:pt x="181991" y="565472"/>
                      </a:lnTo>
                      <a:cubicBezTo>
                        <a:pt x="84496" y="565472"/>
                        <a:pt x="0" y="636969"/>
                        <a:pt x="0" y="734464"/>
                      </a:cubicBezTo>
                    </a:path>
                  </a:pathLst>
                </a:custGeom>
                <a:solidFill>
                  <a:srgbClr val="59B4D9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D6E1A834-7D9B-45F7-992E-D386C5866CB3}"/>
                    </a:ext>
                  </a:extLst>
                </p:cNvPr>
                <p:cNvSpPr/>
                <p:nvPr/>
              </p:nvSpPr>
              <p:spPr>
                <a:xfrm>
                  <a:off x="2653753" y="2718568"/>
                  <a:ext cx="835208" cy="906705"/>
                </a:xfrm>
                <a:custGeom>
                  <a:avLst/>
                  <a:gdLst>
                    <a:gd name="connsiteX0" fmla="*/ 672717 w 835208"/>
                    <a:gd name="connsiteY0" fmla="*/ 0 h 906705"/>
                    <a:gd name="connsiteX1" fmla="*/ 669467 w 835208"/>
                    <a:gd name="connsiteY1" fmla="*/ 0 h 906705"/>
                    <a:gd name="connsiteX2" fmla="*/ 188491 w 835208"/>
                    <a:gd name="connsiteY2" fmla="*/ 448478 h 906705"/>
                    <a:gd name="connsiteX3" fmla="*/ 207990 w 835208"/>
                    <a:gd name="connsiteY3" fmla="*/ 565472 h 906705"/>
                    <a:gd name="connsiteX4" fmla="*/ 181991 w 835208"/>
                    <a:gd name="connsiteY4" fmla="*/ 565472 h 906705"/>
                    <a:gd name="connsiteX5" fmla="*/ 0 w 835208"/>
                    <a:gd name="connsiteY5" fmla="*/ 734464 h 906705"/>
                    <a:gd name="connsiteX6" fmla="*/ 165742 w 835208"/>
                    <a:gd name="connsiteY6" fmla="*/ 906705 h 906705"/>
                    <a:gd name="connsiteX7" fmla="*/ 191741 w 835208"/>
                    <a:gd name="connsiteY7" fmla="*/ 906705 h 906705"/>
                    <a:gd name="connsiteX8" fmla="*/ 334734 w 835208"/>
                    <a:gd name="connsiteY8" fmla="*/ 640219 h 906705"/>
                    <a:gd name="connsiteX9" fmla="*/ 835209 w 835208"/>
                    <a:gd name="connsiteY9" fmla="*/ 29249 h 906705"/>
                    <a:gd name="connsiteX10" fmla="*/ 672717 w 835208"/>
                    <a:gd name="connsiteY10" fmla="*/ 0 h 906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35208" h="906705">
                      <a:moveTo>
                        <a:pt x="672717" y="0"/>
                      </a:moveTo>
                      <a:cubicBezTo>
                        <a:pt x="672717" y="0"/>
                        <a:pt x="669467" y="0"/>
                        <a:pt x="669467" y="0"/>
                      </a:cubicBezTo>
                      <a:cubicBezTo>
                        <a:pt x="402980" y="0"/>
                        <a:pt x="188491" y="201490"/>
                        <a:pt x="188491" y="448478"/>
                      </a:cubicBezTo>
                      <a:cubicBezTo>
                        <a:pt x="188491" y="490726"/>
                        <a:pt x="198240" y="529724"/>
                        <a:pt x="207990" y="565472"/>
                      </a:cubicBezTo>
                      <a:lnTo>
                        <a:pt x="181991" y="565472"/>
                      </a:lnTo>
                      <a:cubicBezTo>
                        <a:pt x="84496" y="565472"/>
                        <a:pt x="0" y="636969"/>
                        <a:pt x="0" y="734464"/>
                      </a:cubicBezTo>
                      <a:cubicBezTo>
                        <a:pt x="0" y="822209"/>
                        <a:pt x="71496" y="896956"/>
                        <a:pt x="165742" y="906705"/>
                      </a:cubicBezTo>
                      <a:lnTo>
                        <a:pt x="191741" y="906705"/>
                      </a:lnTo>
                      <a:cubicBezTo>
                        <a:pt x="94245" y="685716"/>
                        <a:pt x="334734" y="640219"/>
                        <a:pt x="334734" y="640219"/>
                      </a:cubicBezTo>
                      <a:cubicBezTo>
                        <a:pt x="311985" y="97495"/>
                        <a:pt x="822210" y="35748"/>
                        <a:pt x="835209" y="29249"/>
                      </a:cubicBezTo>
                      <a:cubicBezTo>
                        <a:pt x="786461" y="9750"/>
                        <a:pt x="731214" y="0"/>
                        <a:pt x="6727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D2E0A67B-41F2-499E-B9C5-BF06DDF197E9}"/>
                    </a:ext>
                  </a:extLst>
                </p:cNvPr>
                <p:cNvSpPr/>
                <p:nvPr/>
              </p:nvSpPr>
              <p:spPr>
                <a:xfrm>
                  <a:off x="3111980" y="3085800"/>
                  <a:ext cx="464727" cy="539473"/>
                </a:xfrm>
                <a:custGeom>
                  <a:avLst/>
                  <a:gdLst>
                    <a:gd name="connsiteX0" fmla="*/ 71496 w 464727"/>
                    <a:gd name="connsiteY0" fmla="*/ 0 h 539473"/>
                    <a:gd name="connsiteX1" fmla="*/ 230739 w 464727"/>
                    <a:gd name="connsiteY1" fmla="*/ 0 h 539473"/>
                    <a:gd name="connsiteX2" fmla="*/ 464727 w 464727"/>
                    <a:gd name="connsiteY2" fmla="*/ 233988 h 539473"/>
                    <a:gd name="connsiteX3" fmla="*/ 155992 w 464727"/>
                    <a:gd name="connsiteY3" fmla="*/ 539473 h 539473"/>
                    <a:gd name="connsiteX4" fmla="*/ 0 w 464727"/>
                    <a:gd name="connsiteY4" fmla="*/ 539473 h 539473"/>
                    <a:gd name="connsiteX5" fmla="*/ 302235 w 464727"/>
                    <a:gd name="connsiteY5" fmla="*/ 233988 h 53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4727" h="539473">
                      <a:moveTo>
                        <a:pt x="71496" y="0"/>
                      </a:moveTo>
                      <a:lnTo>
                        <a:pt x="230739" y="0"/>
                      </a:lnTo>
                      <a:lnTo>
                        <a:pt x="464727" y="233988"/>
                      </a:lnTo>
                      <a:lnTo>
                        <a:pt x="155992" y="539473"/>
                      </a:lnTo>
                      <a:lnTo>
                        <a:pt x="0" y="539473"/>
                      </a:lnTo>
                      <a:lnTo>
                        <a:pt x="302235" y="2339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088568A-4ADF-4B80-AB5B-6A14E5D2E723}"/>
                    </a:ext>
                  </a:extLst>
                </p:cNvPr>
                <p:cNvSpPr/>
                <p:nvPr/>
              </p:nvSpPr>
              <p:spPr>
                <a:xfrm>
                  <a:off x="3508460" y="2738067"/>
                  <a:ext cx="380231" cy="412729"/>
                </a:xfrm>
                <a:custGeom>
                  <a:avLst/>
                  <a:gdLst>
                    <a:gd name="connsiteX0" fmla="*/ 32498 w 380231"/>
                    <a:gd name="connsiteY0" fmla="*/ 0 h 412729"/>
                    <a:gd name="connsiteX1" fmla="*/ 194990 w 380231"/>
                    <a:gd name="connsiteY1" fmla="*/ 0 h 412729"/>
                    <a:gd name="connsiteX2" fmla="*/ 380231 w 380231"/>
                    <a:gd name="connsiteY2" fmla="*/ 188491 h 412729"/>
                    <a:gd name="connsiteX3" fmla="*/ 149493 w 380231"/>
                    <a:gd name="connsiteY3" fmla="*/ 412730 h 412729"/>
                    <a:gd name="connsiteX4" fmla="*/ 0 w 380231"/>
                    <a:gd name="connsiteY4" fmla="*/ 412730 h 412729"/>
                    <a:gd name="connsiteX5" fmla="*/ 217739 w 380231"/>
                    <a:gd name="connsiteY5" fmla="*/ 185241 h 412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231" h="412729">
                      <a:moveTo>
                        <a:pt x="32498" y="0"/>
                      </a:moveTo>
                      <a:lnTo>
                        <a:pt x="194990" y="0"/>
                      </a:lnTo>
                      <a:lnTo>
                        <a:pt x="380231" y="188491"/>
                      </a:lnTo>
                      <a:lnTo>
                        <a:pt x="149493" y="412730"/>
                      </a:lnTo>
                      <a:lnTo>
                        <a:pt x="0" y="412730"/>
                      </a:lnTo>
                      <a:lnTo>
                        <a:pt x="217739" y="1852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B69B4ACC-6BD0-48B1-9C41-641C01DA3129}"/>
                    </a:ext>
                  </a:extLst>
                </p:cNvPr>
                <p:cNvSpPr/>
                <p:nvPr/>
              </p:nvSpPr>
              <p:spPr>
                <a:xfrm>
                  <a:off x="3674202" y="3157296"/>
                  <a:ext cx="370481" cy="367231"/>
                </a:xfrm>
                <a:custGeom>
                  <a:avLst/>
                  <a:gdLst>
                    <a:gd name="connsiteX0" fmla="*/ 55247 w 370481"/>
                    <a:gd name="connsiteY0" fmla="*/ 0 h 367231"/>
                    <a:gd name="connsiteX1" fmla="*/ 214489 w 370481"/>
                    <a:gd name="connsiteY1" fmla="*/ 0 h 367231"/>
                    <a:gd name="connsiteX2" fmla="*/ 370482 w 370481"/>
                    <a:gd name="connsiteY2" fmla="*/ 155992 h 367231"/>
                    <a:gd name="connsiteX3" fmla="*/ 155992 w 370481"/>
                    <a:gd name="connsiteY3" fmla="*/ 367232 h 367231"/>
                    <a:gd name="connsiteX4" fmla="*/ 0 w 370481"/>
                    <a:gd name="connsiteY4" fmla="*/ 367232 h 367231"/>
                    <a:gd name="connsiteX5" fmla="*/ 207990 w 370481"/>
                    <a:gd name="connsiteY5" fmla="*/ 155992 h 367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0481" h="367231">
                      <a:moveTo>
                        <a:pt x="55247" y="0"/>
                      </a:moveTo>
                      <a:lnTo>
                        <a:pt x="214489" y="0"/>
                      </a:lnTo>
                      <a:lnTo>
                        <a:pt x="370482" y="155992"/>
                      </a:lnTo>
                      <a:lnTo>
                        <a:pt x="155992" y="367232"/>
                      </a:lnTo>
                      <a:lnTo>
                        <a:pt x="0" y="367232"/>
                      </a:lnTo>
                      <a:lnTo>
                        <a:pt x="207990" y="1559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3874">
                    <a:defRPr/>
                  </a:pPr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4EBFED0-CAC4-44A1-804C-82C48C7F51BE}"/>
                  </a:ext>
                </a:extLst>
              </p:cNvPr>
              <p:cNvSpPr txBox="1"/>
              <p:nvPr/>
            </p:nvSpPr>
            <p:spPr>
              <a:xfrm>
                <a:off x="7895891" y="2249226"/>
                <a:ext cx="12549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192">
                  <a:defRPr/>
                </a:pPr>
                <a:r>
                  <a:rPr lang="en-US" sz="1372" b="1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  <a:cs typeface="Segoe UI Semilight" panose="020B0402040204020203" pitchFamily="34" charset="0"/>
                  </a:rPr>
                  <a:t>Lakeside: </a:t>
                </a:r>
                <a:r>
                  <a:rPr lang="en-US" sz="1372" dirty="0" err="1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  <a:cs typeface="Segoe UI Semilight" panose="020B0402040204020203" pitchFamily="34" charset="0"/>
                  </a:rPr>
                  <a:t>SysTrack</a:t>
                </a:r>
                <a:endPara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DEBB3F-CD22-43D3-BE36-7408576B1B1B}"/>
                  </a:ext>
                </a:extLst>
              </p:cNvPr>
              <p:cNvSpPr txBox="1"/>
              <p:nvPr/>
            </p:nvSpPr>
            <p:spPr>
              <a:xfrm>
                <a:off x="7895891" y="3723646"/>
                <a:ext cx="20020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192">
                  <a:defRPr/>
                </a:pPr>
                <a:r>
                  <a:rPr lang="en-US" sz="1372" b="1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  <a:cs typeface="Segoe UI Semilight" panose="020B0402040204020203" pitchFamily="34" charset="0"/>
                  </a:rPr>
                  <a:t>Azure Migrate: </a:t>
                </a:r>
              </a:p>
              <a:p>
                <a:pPr defTabSz="914192">
                  <a:defRPr/>
                </a:pPr>
                <a:r>
                  <a:rPr lang="en-US" sz="1372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  <a:cs typeface="Segoe UI Semilight" panose="020B0402040204020203" pitchFamily="34" charset="0"/>
                  </a:rPr>
                  <a:t>Server Migration</a:t>
                </a:r>
                <a:endParaRPr lang="en-US" sz="1568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endParaRPr>
              </a:p>
            </p:txBody>
          </p:sp>
        </p:grp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C8F63B-03D3-594C-81B5-39D21122CD9F}"/>
              </a:ext>
            </a:extLst>
          </p:cNvPr>
          <p:cNvCxnSpPr/>
          <p:nvPr/>
        </p:nvCxnSpPr>
        <p:spPr>
          <a:xfrm>
            <a:off x="5116436" y="1283447"/>
            <a:ext cx="0" cy="393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7328E57-0CAE-CA48-B1A9-0604B795CE32}"/>
              </a:ext>
            </a:extLst>
          </p:cNvPr>
          <p:cNvCxnSpPr/>
          <p:nvPr/>
        </p:nvCxnSpPr>
        <p:spPr>
          <a:xfrm>
            <a:off x="7482475" y="1218692"/>
            <a:ext cx="0" cy="393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BEDE260-CED6-784F-A09C-7024B9895FEA}"/>
              </a:ext>
            </a:extLst>
          </p:cNvPr>
          <p:cNvCxnSpPr/>
          <p:nvPr/>
        </p:nvCxnSpPr>
        <p:spPr>
          <a:xfrm>
            <a:off x="9857852" y="1218692"/>
            <a:ext cx="0" cy="393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5AF01F5-661F-3642-9D65-CFAE0B276A0D}"/>
              </a:ext>
            </a:extLst>
          </p:cNvPr>
          <p:cNvGrpSpPr/>
          <p:nvPr/>
        </p:nvGrpSpPr>
        <p:grpSpPr>
          <a:xfrm>
            <a:off x="5334192" y="1617140"/>
            <a:ext cx="1731079" cy="2456211"/>
            <a:chOff x="5441153" y="1649070"/>
            <a:chExt cx="1765791" cy="25054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AE0A0D-FEA8-4990-94DA-7A595D48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1153" y="3181587"/>
              <a:ext cx="594666" cy="557383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8EE3B89-D4AB-4987-8DA8-B430298B874B}"/>
                </a:ext>
              </a:extLst>
            </p:cNvPr>
            <p:cNvSpPr txBox="1"/>
            <p:nvPr/>
          </p:nvSpPr>
          <p:spPr>
            <a:xfrm>
              <a:off x="5528349" y="2249226"/>
              <a:ext cx="165240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 </a:t>
              </a:r>
              <a:b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Web App Assessment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8D0690-BE3C-4FF1-A91B-5835426C00B8}"/>
                </a:ext>
              </a:extLst>
            </p:cNvPr>
            <p:cNvSpPr txBox="1"/>
            <p:nvPr/>
          </p:nvSpPr>
          <p:spPr>
            <a:xfrm>
              <a:off x="5528349" y="3723646"/>
              <a:ext cx="16785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192">
                <a:defRPr/>
              </a:pPr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Azure Migrate: </a:t>
              </a:r>
              <a:b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Web App Migration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936084A-10BA-3643-85F0-77A123FB4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1153" y="1649070"/>
              <a:ext cx="594666" cy="557383"/>
            </a:xfrm>
            <a:prstGeom prst="rect">
              <a:avLst/>
            </a:prstGeom>
          </p:spPr>
        </p:pic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C4814E-E1BA-F54D-8B93-E62EF2D91B91}"/>
              </a:ext>
            </a:extLst>
          </p:cNvPr>
          <p:cNvCxnSpPr>
            <a:cxnSpLocks/>
          </p:cNvCxnSpPr>
          <p:nvPr/>
        </p:nvCxnSpPr>
        <p:spPr>
          <a:xfrm flipH="1">
            <a:off x="544652" y="5398941"/>
            <a:ext cx="111026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28E60B-A942-438C-BEEA-4EDCB8E719B5}"/>
              </a:ext>
            </a:extLst>
          </p:cNvPr>
          <p:cNvSpPr txBox="1"/>
          <p:nvPr/>
        </p:nvSpPr>
        <p:spPr>
          <a:xfrm>
            <a:off x="2956447" y="1252836"/>
            <a:ext cx="1660477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i="0" u="none" strike="noStrike" cap="none" normalizeH="0" baseline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914367"/>
            <a:r>
              <a:rPr lang="en-US" sz="2353" dirty="0">
                <a:solidFill>
                  <a:srgbClr val="0078D3"/>
                </a:solidFill>
              </a:rPr>
              <a:t>Databases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BFA0C-238B-4E9B-962A-D5A8C84DD4CC}"/>
              </a:ext>
            </a:extLst>
          </p:cNvPr>
          <p:cNvSpPr txBox="1"/>
          <p:nvPr/>
        </p:nvSpPr>
        <p:spPr>
          <a:xfrm>
            <a:off x="5419674" y="1283447"/>
            <a:ext cx="1660477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i="0" u="none" strike="noStrike" cap="none" normalizeH="0" baseline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914367"/>
            <a:r>
              <a:rPr lang="en-US" sz="2353" dirty="0">
                <a:solidFill>
                  <a:srgbClr val="0078D3"/>
                </a:solidFill>
              </a:rPr>
              <a:t>Web apps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6D0EF-E48B-42AF-91BA-941F6784990E}"/>
              </a:ext>
            </a:extLst>
          </p:cNvPr>
          <p:cNvSpPr txBox="1"/>
          <p:nvPr/>
        </p:nvSpPr>
        <p:spPr>
          <a:xfrm>
            <a:off x="7740675" y="1276129"/>
            <a:ext cx="1660477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2353" spc="-147" dirty="0">
                <a:ln w="3175">
                  <a:noFill/>
                </a:ln>
                <a:solidFill>
                  <a:srgbClr val="0078D3"/>
                </a:solidFill>
                <a:latin typeface="Segoe UI Semibold"/>
                <a:cs typeface="Segoe UI" pitchFamily="34" charset="0"/>
              </a:rPr>
              <a:t>VDI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AED86E-FD17-44CB-92F6-99EBF8690195}"/>
              </a:ext>
            </a:extLst>
          </p:cNvPr>
          <p:cNvSpPr txBox="1"/>
          <p:nvPr/>
        </p:nvSpPr>
        <p:spPr>
          <a:xfrm>
            <a:off x="10144164" y="1253035"/>
            <a:ext cx="1660477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defRPr/>
            </a:pPr>
            <a:r>
              <a:rPr lang="en-US" sz="2353" spc="-147" dirty="0">
                <a:ln w="3175">
                  <a:noFill/>
                </a:ln>
                <a:solidFill>
                  <a:srgbClr val="0078D3"/>
                </a:solidFill>
                <a:latin typeface="Segoe UI Semibold"/>
                <a:cs typeface="Segoe UI" pitchFamily="34" charset="0"/>
              </a:rPr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440FDF-BAE9-4CC2-91A6-9C04FCF0BAD7}"/>
              </a:ext>
            </a:extLst>
          </p:cNvPr>
          <p:cNvSpPr txBox="1"/>
          <p:nvPr/>
        </p:nvSpPr>
        <p:spPr>
          <a:xfrm>
            <a:off x="4653591" y="5613332"/>
            <a:ext cx="2884820" cy="36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i="0" u="none" strike="noStrike" cap="none" normalizeH="0" baseline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</a:lstStyle>
          <a:p>
            <a:pPr algn="ctr" defTabSz="914367"/>
            <a:r>
              <a:rPr lang="en-US" sz="2353" dirty="0">
                <a:solidFill>
                  <a:srgbClr val="0078D3"/>
                </a:solidFill>
                <a:latin typeface="Segoe UI Semibold"/>
              </a:rPr>
              <a:t>Partner tools</a:t>
            </a:r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D96EF1-26FF-4D44-91B0-16AA2FFEA3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71" y="6050405"/>
            <a:ext cx="995079" cy="363187"/>
          </a:xfrm>
          <a:prstGeom prst="rect">
            <a:avLst/>
          </a:prstGeom>
        </p:spPr>
      </p:pic>
      <p:sp>
        <p:nvSpPr>
          <p:cNvPr id="5" name="bk object 17">
            <a:extLst>
              <a:ext uri="{FF2B5EF4-FFF2-40B4-BE49-F238E27FC236}">
                <a16:creationId xmlns:a16="http://schemas.microsoft.com/office/drawing/2014/main" id="{CBA38256-7719-4CF1-929D-7D115AADA183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7CB70E-6D92-4366-9380-906B12596DD4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3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2" grpId="0"/>
      <p:bldP spid="26" grpId="0"/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D4DF18-4A43-4285-B2E2-EAC1703F9732}"/>
              </a:ext>
            </a:extLst>
          </p:cNvPr>
          <p:cNvSpPr/>
          <p:nvPr/>
        </p:nvSpPr>
        <p:spPr>
          <a:xfrm>
            <a:off x="435330" y="3291741"/>
            <a:ext cx="2465168" cy="255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1961" dirty="0">
                <a:ln w="3175">
                  <a:noFill/>
                </a:ln>
                <a:solidFill>
                  <a:srgbClr val="0078D4"/>
                </a:solidFill>
                <a:latin typeface="+mj-lt"/>
                <a:cs typeface="Segoe UI" pitchFamily="34" charset="0"/>
              </a:rPr>
              <a:t>Unified appliance</a:t>
            </a:r>
          </a:p>
          <a:p>
            <a:pPr defTabSz="914225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server discovery, assessment and migration.</a:t>
            </a:r>
          </a:p>
          <a:p>
            <a:pPr defTabSz="914225">
              <a:spcBef>
                <a:spcPts val="294"/>
              </a:spcBef>
              <a:defRPr/>
            </a:pPr>
            <a:r>
              <a:rPr lang="en-US" sz="1372" b="1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VMware: </a:t>
            </a: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discovery, assessment and migration</a:t>
            </a:r>
          </a:p>
          <a:p>
            <a:pPr defTabSz="914225">
              <a:spcBef>
                <a:spcPts val="294"/>
              </a:spcBef>
              <a:defRPr/>
            </a:pPr>
            <a:r>
              <a:rPr lang="en-US" sz="1372" b="1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Hyper-V: </a:t>
            </a: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discovery and assessment</a:t>
            </a:r>
          </a:p>
          <a:p>
            <a:pPr defTabSz="914225">
              <a:spcBef>
                <a:spcPts val="294"/>
              </a:spcBef>
              <a:defRPr/>
            </a:pPr>
            <a:r>
              <a:rPr lang="en-US" sz="1372" b="1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physical and other clouds: </a:t>
            </a: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discovery and assessment</a:t>
            </a:r>
            <a:endParaRPr lang="en-US" sz="1372" i="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E8E4F-26A4-42D8-BD2A-4BEDEDA8B688}"/>
              </a:ext>
            </a:extLst>
          </p:cNvPr>
          <p:cNvSpPr/>
          <p:nvPr/>
        </p:nvSpPr>
        <p:spPr>
          <a:xfrm>
            <a:off x="3089890" y="3291742"/>
            <a:ext cx="2465168" cy="22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1961" dirty="0">
                <a:ln w="3175">
                  <a:noFill/>
                </a:ln>
                <a:solidFill>
                  <a:srgbClr val="0078D4"/>
                </a:solidFill>
                <a:latin typeface="+mj-lt"/>
                <a:cs typeface="Segoe UI" pitchFamily="34" charset="0"/>
              </a:rPr>
              <a:t>Dedicated machine</a:t>
            </a:r>
          </a:p>
          <a:p>
            <a:pPr marL="285695" indent="-285695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Installed in source environment </a:t>
            </a:r>
          </a:p>
          <a:p>
            <a:pPr marL="285695" indent="-285695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Runs Azure Migrate software to connect to vCenter/Hyper-V host/physical servers/virtual machines to perform discovery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D6A87-EAFD-4F40-B311-78FAEB73BFC3}"/>
              </a:ext>
            </a:extLst>
          </p:cNvPr>
          <p:cNvSpPr/>
          <p:nvPr/>
        </p:nvSpPr>
        <p:spPr>
          <a:xfrm>
            <a:off x="9053008" y="3291741"/>
            <a:ext cx="2683789" cy="118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1961" dirty="0">
                <a:ln w="3175">
                  <a:noFill/>
                </a:ln>
                <a:solidFill>
                  <a:srgbClr val="0078D4"/>
                </a:solidFill>
                <a:latin typeface="+mj-lt"/>
                <a:cs typeface="Segoe UI" pitchFamily="34" charset="0"/>
              </a:rPr>
              <a:t>No impact to source</a:t>
            </a:r>
          </a:p>
          <a:p>
            <a:pPr defTabSz="914225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Appliance does not install any software on source VMs or hosts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1B6DDF-7A99-4F32-AF20-4D3ED57BBEBC}"/>
              </a:ext>
            </a:extLst>
          </p:cNvPr>
          <p:cNvSpPr/>
          <p:nvPr/>
        </p:nvSpPr>
        <p:spPr>
          <a:xfrm>
            <a:off x="5933841" y="3291741"/>
            <a:ext cx="2683789" cy="2443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1961" dirty="0">
                <a:ln w="3175">
                  <a:noFill/>
                </a:ln>
                <a:solidFill>
                  <a:srgbClr val="0078D4"/>
                </a:solidFill>
                <a:latin typeface="+mj-lt"/>
                <a:cs typeface="Segoe UI" pitchFamily="34" charset="0"/>
              </a:rPr>
              <a:t>Deployment options</a:t>
            </a:r>
          </a:p>
          <a:p>
            <a:pPr marL="285695" indent="-285695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Virtual appliance that can be imported – OVA option for VMware, VHD option for Hyper-V</a:t>
            </a:r>
          </a:p>
          <a:p>
            <a:pPr marL="285695" indent="-285695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Installer option on dedicated Windows Server 2016 for all scenarios</a:t>
            </a:r>
          </a:p>
          <a:p>
            <a:pPr marL="285695" indent="-285695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Deploy as VM or physical machine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192832-42AF-4CE8-83EB-294179A1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841" y="2326874"/>
            <a:ext cx="364052" cy="582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89B3A-CAC1-4D6B-94D0-B7D18AB78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006" y="2280108"/>
            <a:ext cx="676210" cy="676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D29140-8E95-3849-9678-A8AB2DE33D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847" y="2323982"/>
            <a:ext cx="784183" cy="5884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3E9558-A8EE-3643-851E-8659ADCE1F77}"/>
              </a:ext>
            </a:extLst>
          </p:cNvPr>
          <p:cNvCxnSpPr>
            <a:cxnSpLocks/>
          </p:cNvCxnSpPr>
          <p:nvPr/>
        </p:nvCxnSpPr>
        <p:spPr>
          <a:xfrm>
            <a:off x="2919041" y="3331304"/>
            <a:ext cx="0" cy="2517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D77950-333C-C343-8233-5922CEEC886A}"/>
              </a:ext>
            </a:extLst>
          </p:cNvPr>
          <p:cNvCxnSpPr>
            <a:cxnSpLocks/>
          </p:cNvCxnSpPr>
          <p:nvPr/>
        </p:nvCxnSpPr>
        <p:spPr>
          <a:xfrm>
            <a:off x="5763695" y="3331304"/>
            <a:ext cx="0" cy="2517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9B5ED1-02E0-2949-B247-71E399E561B8}"/>
              </a:ext>
            </a:extLst>
          </p:cNvPr>
          <p:cNvCxnSpPr>
            <a:cxnSpLocks/>
          </p:cNvCxnSpPr>
          <p:nvPr/>
        </p:nvCxnSpPr>
        <p:spPr>
          <a:xfrm>
            <a:off x="8966920" y="3331304"/>
            <a:ext cx="0" cy="2517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D4FADA5-A1D8-2648-9173-8A5AA31041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56" y="2323982"/>
            <a:ext cx="676209" cy="67620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B4E5EC0-5AE4-D64D-A2A5-9C8CD35E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atin typeface="Segoe UI Semibold (Headings)"/>
              </a:rPr>
              <a:t>Azure Migrate appliance</a:t>
            </a:r>
            <a:endParaRPr lang="en-US" dirty="0"/>
          </a:p>
        </p:txBody>
      </p:sp>
      <p:sp>
        <p:nvSpPr>
          <p:cNvPr id="2" name="bk object 17">
            <a:extLst>
              <a:ext uri="{FF2B5EF4-FFF2-40B4-BE49-F238E27FC236}">
                <a16:creationId xmlns:a16="http://schemas.microsoft.com/office/drawing/2014/main" id="{4315F02C-D338-4D01-BDE9-0FE5BA6D0C26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19AC2-8784-4EA9-AB44-BE053834D805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8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/>
              <a:t>Discover: Capabilities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FF8149-13BF-4ED2-84BD-E4FA985AC655}"/>
              </a:ext>
            </a:extLst>
          </p:cNvPr>
          <p:cNvSpPr/>
          <p:nvPr/>
        </p:nvSpPr>
        <p:spPr bwMode="auto">
          <a:xfrm>
            <a:off x="1993930" y="1986189"/>
            <a:ext cx="3169847" cy="4825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181" fontAlgn="base">
              <a:spcBef>
                <a:spcPts val="600"/>
              </a:spcBef>
              <a:spcAft>
                <a:spcPts val="1176"/>
              </a:spcAft>
              <a:defRPr/>
            </a:pPr>
            <a:r>
              <a:rPr lang="en-US" sz="2353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Any platform</a:t>
            </a:r>
            <a:endParaRPr lang="en-US" sz="1568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  <a:p>
            <a:pPr defTabSz="914225">
              <a:spcAft>
                <a:spcPts val="588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VMware, Hyper-V, physical servers, AWS, GCP</a:t>
            </a:r>
          </a:p>
          <a:p>
            <a:pPr defTabSz="914225">
              <a:spcAft>
                <a:spcPts val="588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CMDB, CSV imports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EF76B76-48E9-914F-9F0F-8D76FF60954D}"/>
              </a:ext>
            </a:extLst>
          </p:cNvPr>
          <p:cNvSpPr/>
          <p:nvPr/>
        </p:nvSpPr>
        <p:spPr bwMode="auto">
          <a:xfrm>
            <a:off x="7302403" y="1999875"/>
            <a:ext cx="3123810" cy="4825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181" fontAlgn="base">
              <a:spcBef>
                <a:spcPts val="600"/>
              </a:spcBef>
              <a:spcAft>
                <a:spcPts val="1176"/>
              </a:spcAft>
              <a:defRPr/>
            </a:pPr>
            <a:r>
              <a:rPr lang="en-US" sz="2353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Agentless discovery</a:t>
            </a:r>
          </a:p>
          <a:p>
            <a:pPr defTabSz="914225">
              <a:spcAft>
                <a:spcPts val="588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all hypervisors, bare-metal servers and servers on other clouds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3273C7-603E-FF44-BB8E-02DD7EBA60AA}"/>
              </a:ext>
            </a:extLst>
          </p:cNvPr>
          <p:cNvSpPr/>
          <p:nvPr/>
        </p:nvSpPr>
        <p:spPr bwMode="auto">
          <a:xfrm>
            <a:off x="1993930" y="4317283"/>
            <a:ext cx="3333163" cy="4825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181" fontAlgn="base">
              <a:spcBef>
                <a:spcPts val="600"/>
              </a:spcBef>
              <a:spcAft>
                <a:spcPts val="1176"/>
              </a:spcAft>
              <a:defRPr/>
            </a:pPr>
            <a:r>
              <a:rPr lang="en-US" sz="2353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Inventory applications</a:t>
            </a:r>
          </a:p>
          <a:p>
            <a:pPr defTabSz="914225">
              <a:spcAft>
                <a:spcPts val="588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And roles enabled on servers</a:t>
            </a:r>
            <a:b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</a:b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(only for VMware)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B2480B-9F64-E848-A9D5-F2D9F8D096E5}"/>
              </a:ext>
            </a:extLst>
          </p:cNvPr>
          <p:cNvSpPr/>
          <p:nvPr/>
        </p:nvSpPr>
        <p:spPr bwMode="auto">
          <a:xfrm>
            <a:off x="7302403" y="4317283"/>
            <a:ext cx="3364894" cy="4825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181" fontAlgn="base">
              <a:spcBef>
                <a:spcPts val="600"/>
              </a:spcBef>
              <a:spcAft>
                <a:spcPts val="1176"/>
              </a:spcAft>
              <a:defRPr/>
            </a:pPr>
            <a:r>
              <a:rPr lang="en-US" sz="2353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Visualize dependencies</a:t>
            </a:r>
          </a:p>
          <a:p>
            <a:pPr defTabSz="914225">
              <a:spcAft>
                <a:spcPts val="588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Across application layers or across servers (agentless for VMware) 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7523AC-446B-534E-90C1-470A912028EB}"/>
              </a:ext>
            </a:extLst>
          </p:cNvPr>
          <p:cNvCxnSpPr>
            <a:cxnSpLocks/>
          </p:cNvCxnSpPr>
          <p:nvPr/>
        </p:nvCxnSpPr>
        <p:spPr>
          <a:xfrm>
            <a:off x="1703241" y="1986189"/>
            <a:ext cx="0" cy="1574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2337B59-13F4-E449-B0D4-EFB3F629EB3D}"/>
              </a:ext>
            </a:extLst>
          </p:cNvPr>
          <p:cNvCxnSpPr>
            <a:cxnSpLocks/>
          </p:cNvCxnSpPr>
          <p:nvPr/>
        </p:nvCxnSpPr>
        <p:spPr>
          <a:xfrm>
            <a:off x="1703241" y="4210230"/>
            <a:ext cx="0" cy="1574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356368-56CE-4046-A0D4-ECFA86F70BCE}"/>
              </a:ext>
            </a:extLst>
          </p:cNvPr>
          <p:cNvCxnSpPr>
            <a:cxnSpLocks/>
          </p:cNvCxnSpPr>
          <p:nvPr/>
        </p:nvCxnSpPr>
        <p:spPr>
          <a:xfrm>
            <a:off x="6965689" y="1986189"/>
            <a:ext cx="0" cy="1574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8208BA-CD78-1145-AA95-CAAAAF367D84}"/>
              </a:ext>
            </a:extLst>
          </p:cNvPr>
          <p:cNvCxnSpPr>
            <a:cxnSpLocks/>
          </p:cNvCxnSpPr>
          <p:nvPr/>
        </p:nvCxnSpPr>
        <p:spPr>
          <a:xfrm>
            <a:off x="6965689" y="4210230"/>
            <a:ext cx="0" cy="15749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B7CD8DE-DF02-A143-A939-0AA5E1666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60" y="4353001"/>
            <a:ext cx="582676" cy="58267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CE8F6CD-CEA3-F64A-9AE9-4BFED1B45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770" y="1986188"/>
            <a:ext cx="573712" cy="573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9C547A-663B-CA46-BE67-635066FB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78" y="2022500"/>
            <a:ext cx="582676" cy="437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378FB2-F084-1B41-BD2F-D2DF20299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806" y="4362535"/>
            <a:ext cx="582676" cy="437247"/>
          </a:xfrm>
          <a:prstGeom prst="rect">
            <a:avLst/>
          </a:prstGeom>
        </p:spPr>
      </p:pic>
      <p:sp>
        <p:nvSpPr>
          <p:cNvPr id="2" name="bk object 17">
            <a:extLst>
              <a:ext uri="{FF2B5EF4-FFF2-40B4-BE49-F238E27FC236}">
                <a16:creationId xmlns:a16="http://schemas.microsoft.com/office/drawing/2014/main" id="{097D22BA-71DE-49BF-B8FF-64DC236AA324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6676F-0367-45CC-86F9-CEAC13AA484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8B41730-BC36-0D47-B687-A2C8AEA843C1}"/>
              </a:ext>
            </a:extLst>
          </p:cNvPr>
          <p:cNvSpPr/>
          <p:nvPr/>
        </p:nvSpPr>
        <p:spPr bwMode="auto">
          <a:xfrm>
            <a:off x="8184555" y="1493957"/>
            <a:ext cx="3598144" cy="25647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5EB6F5-6731-5A45-899D-DC8DA89F8EEF}"/>
              </a:ext>
            </a:extLst>
          </p:cNvPr>
          <p:cNvSpPr/>
          <p:nvPr/>
        </p:nvSpPr>
        <p:spPr bwMode="auto">
          <a:xfrm>
            <a:off x="8184555" y="4058728"/>
            <a:ext cx="3598144" cy="1288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70852C-8763-164E-AB54-C3A06BACC95B}"/>
              </a:ext>
            </a:extLst>
          </p:cNvPr>
          <p:cNvSpPr/>
          <p:nvPr/>
        </p:nvSpPr>
        <p:spPr bwMode="auto">
          <a:xfrm>
            <a:off x="4320275" y="1493957"/>
            <a:ext cx="3598144" cy="25647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641312-E6A1-6D4F-B91E-CC670D18B489}"/>
              </a:ext>
            </a:extLst>
          </p:cNvPr>
          <p:cNvSpPr/>
          <p:nvPr/>
        </p:nvSpPr>
        <p:spPr bwMode="auto">
          <a:xfrm>
            <a:off x="4320275" y="4058728"/>
            <a:ext cx="3598144" cy="1288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0308D-BF2B-CC4E-BC1A-BF030B727FF6}"/>
              </a:ext>
            </a:extLst>
          </p:cNvPr>
          <p:cNvSpPr/>
          <p:nvPr/>
        </p:nvSpPr>
        <p:spPr bwMode="auto">
          <a:xfrm>
            <a:off x="455995" y="1493957"/>
            <a:ext cx="3598144" cy="25647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14633E-E3F7-6946-9B5B-86A35DE96258}"/>
              </a:ext>
            </a:extLst>
          </p:cNvPr>
          <p:cNvSpPr/>
          <p:nvPr/>
        </p:nvSpPr>
        <p:spPr bwMode="auto">
          <a:xfrm>
            <a:off x="455995" y="4058728"/>
            <a:ext cx="3598144" cy="1288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6DC9720-EF61-4452-AF3A-5F9585C1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20275" y="5683941"/>
            <a:ext cx="1577192" cy="6759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C1F07-44C0-4762-8984-A5CBF61BE7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975" y="5806630"/>
            <a:ext cx="553249" cy="553249"/>
          </a:xfrm>
          <a:prstGeom prst="rect">
            <a:avLst/>
          </a:prstGeom>
        </p:spPr>
      </p:pic>
      <p:pic>
        <p:nvPicPr>
          <p:cNvPr id="16" name="Picture 6" descr="Image result for aws transparent icon">
            <a:extLst>
              <a:ext uri="{FF2B5EF4-FFF2-40B4-BE49-F238E27FC236}">
                <a16:creationId xmlns:a16="http://schemas.microsoft.com/office/drawing/2014/main" id="{FF5A6098-924E-4C6C-B8A1-8068A4B1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8066" y="5895594"/>
            <a:ext cx="960180" cy="3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google cloud logo png">
            <a:extLst>
              <a:ext uri="{FF2B5EF4-FFF2-40B4-BE49-F238E27FC236}">
                <a16:creationId xmlns:a16="http://schemas.microsoft.com/office/drawing/2014/main" id="{F5239517-6B3D-42EE-83A4-9DD8CB11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4079" y="5972655"/>
            <a:ext cx="1435272" cy="22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 result for vmware icon transparent">
            <a:extLst>
              <a:ext uri="{FF2B5EF4-FFF2-40B4-BE49-F238E27FC236}">
                <a16:creationId xmlns:a16="http://schemas.microsoft.com/office/drawing/2014/main" id="{665FE3FC-A2E6-473C-B03C-7F448C79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995" y="5960105"/>
            <a:ext cx="1510827" cy="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B4310-DA62-4293-B64D-CB15960B7195}"/>
              </a:ext>
            </a:extLst>
          </p:cNvPr>
          <p:cNvSpPr/>
          <p:nvPr/>
        </p:nvSpPr>
        <p:spPr>
          <a:xfrm>
            <a:off x="668157" y="1722725"/>
            <a:ext cx="1656598" cy="4525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2353" dirty="0">
                <a:ln w="3175">
                  <a:noFill/>
                </a:ln>
                <a:solidFill>
                  <a:schemeClr val="accent5"/>
                </a:solidFill>
                <a:latin typeface="+mj-lt"/>
                <a:cs typeface="Segoe UI" pitchFamily="34" charset="0"/>
              </a:rPr>
              <a:t>VMware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FC5D4-4607-43D6-8719-D557858A304A}"/>
              </a:ext>
            </a:extLst>
          </p:cNvPr>
          <p:cNvSpPr/>
          <p:nvPr/>
        </p:nvSpPr>
        <p:spPr>
          <a:xfrm>
            <a:off x="4502015" y="1714456"/>
            <a:ext cx="1605066" cy="4525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</a:pPr>
            <a:r>
              <a:rPr lang="en-US" sz="2353" dirty="0">
                <a:ln w="3175">
                  <a:noFill/>
                </a:ln>
                <a:solidFill>
                  <a:schemeClr val="accent5"/>
                </a:solidFill>
                <a:latin typeface="+mj-lt"/>
                <a:cs typeface="Segoe UI" pitchFamily="34" charset="0"/>
              </a:rPr>
              <a:t>Hyper-V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126D5-56C6-471B-B2C9-AC4E9023C27E}"/>
              </a:ext>
            </a:extLst>
          </p:cNvPr>
          <p:cNvSpPr/>
          <p:nvPr/>
        </p:nvSpPr>
        <p:spPr>
          <a:xfrm>
            <a:off x="8403837" y="1726235"/>
            <a:ext cx="3131383" cy="4525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</a:pPr>
            <a:r>
              <a:rPr lang="en-US" sz="2353" dirty="0">
                <a:ln w="3175">
                  <a:noFill/>
                </a:ln>
                <a:solidFill>
                  <a:schemeClr val="accent5"/>
                </a:solidFill>
                <a:latin typeface="+mj-lt"/>
                <a:cs typeface="Segoe UI" pitchFamily="34" charset="0"/>
              </a:rPr>
              <a:t>Physical/other 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B892-0FC9-41B9-926D-344DB6DE5C0C}"/>
              </a:ext>
            </a:extLst>
          </p:cNvPr>
          <p:cNvSpPr txBox="1"/>
          <p:nvPr/>
        </p:nvSpPr>
        <p:spPr>
          <a:xfrm>
            <a:off x="668157" y="2251016"/>
            <a:ext cx="3117455" cy="54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/>
            <a:r>
              <a:rPr lang="en-US" sz="1600" b="1" dirty="0">
                <a:solidFill>
                  <a:schemeClr val="bg2"/>
                </a:solidFill>
                <a:cs typeface="Segoe UI Semilight" panose="020B0402040204020203" pitchFamily="34" charset="0"/>
              </a:rPr>
              <a:t>Host requirements 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 err="1">
                <a:solidFill>
                  <a:schemeClr val="bg2"/>
                </a:solidFill>
                <a:cs typeface="Segoe UI Semilight" panose="020B0402040204020203" pitchFamily="34" charset="0"/>
              </a:rPr>
              <a:t>ESXi</a:t>
            </a: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 hosts version (5.5 or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D601D-344A-4501-B036-F9292899D68E}"/>
              </a:ext>
            </a:extLst>
          </p:cNvPr>
          <p:cNvSpPr txBox="1"/>
          <p:nvPr/>
        </p:nvSpPr>
        <p:spPr>
          <a:xfrm>
            <a:off x="668158" y="2968539"/>
            <a:ext cx="2762544" cy="97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/>
            <a:r>
              <a:rPr lang="en-US" sz="1600" b="1" dirty="0">
                <a:solidFill>
                  <a:schemeClr val="bg2"/>
                </a:solidFill>
                <a:cs typeface="Segoe UI Semilight" panose="020B0402040204020203" pitchFamily="34" charset="0"/>
              </a:rPr>
              <a:t>vCenter requirements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vCenter Server version </a:t>
            </a:r>
            <a:b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</a:b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(5.5, 6, 6.5, 6.7, 7) 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Read-only account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DCC50E-ED1A-4D54-8EB4-1CA16C066D38}"/>
              </a:ext>
            </a:extLst>
          </p:cNvPr>
          <p:cNvSpPr txBox="1"/>
          <p:nvPr/>
        </p:nvSpPr>
        <p:spPr>
          <a:xfrm>
            <a:off x="666188" y="4228301"/>
            <a:ext cx="2762544" cy="124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/>
            <a:r>
              <a:rPr lang="en-US" sz="16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Supported VMs 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All operating systems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Disks attached to SCSI, IDE, SATA controllers</a:t>
            </a:r>
          </a:p>
          <a:p>
            <a:pPr defTabSz="896181"/>
            <a:endParaRPr lang="en-US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5DD8D-432D-42DA-95D4-C7EF2E80CE87}"/>
              </a:ext>
            </a:extLst>
          </p:cNvPr>
          <p:cNvSpPr txBox="1"/>
          <p:nvPr/>
        </p:nvSpPr>
        <p:spPr>
          <a:xfrm>
            <a:off x="4533567" y="2251017"/>
            <a:ext cx="3081551" cy="97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>
              <a:defRPr/>
            </a:pPr>
            <a:r>
              <a:rPr lang="en-US" sz="1600" b="1" dirty="0">
                <a:solidFill>
                  <a:schemeClr val="bg2"/>
                </a:solidFill>
                <a:cs typeface="Segoe UI Semilight" panose="020B0402040204020203" pitchFamily="34" charset="0"/>
              </a:rPr>
              <a:t>Host requirements </a:t>
            </a:r>
          </a:p>
          <a:p>
            <a:pPr marL="336080" indent="-336080" defTabSz="896181">
              <a:buFont typeface="Arial" panose="020B0604020202020204" pitchFamily="34" charset="0"/>
              <a:buChar char="•"/>
            </a:pP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Windows Server 2012 R2 or later</a:t>
            </a:r>
          </a:p>
          <a:p>
            <a:pPr marL="336080" indent="-336080" defTabSz="896181">
              <a:buFont typeface="Arial" panose="020B0604020202020204" pitchFamily="34" charset="0"/>
              <a:buChar char="•"/>
            </a:pP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PowerShell remoting </a:t>
            </a:r>
          </a:p>
          <a:p>
            <a:pPr marL="336080" indent="-336080" defTabSz="896181">
              <a:buFont typeface="Arial" panose="020B0604020202020204" pitchFamily="34" charset="0"/>
              <a:buChar char="•"/>
            </a:pPr>
            <a:r>
              <a:rPr lang="en-US" sz="1372" dirty="0">
                <a:solidFill>
                  <a:schemeClr val="bg2"/>
                </a:solidFill>
                <a:cs typeface="Segoe UI Semilight" panose="020B0402040204020203" pitchFamily="34" charset="0"/>
              </a:rPr>
              <a:t>Administrator permissions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534A0-316B-4832-8481-0684AFDA20C5}"/>
              </a:ext>
            </a:extLst>
          </p:cNvPr>
          <p:cNvSpPr txBox="1"/>
          <p:nvPr/>
        </p:nvSpPr>
        <p:spPr>
          <a:xfrm>
            <a:off x="4519636" y="4228302"/>
            <a:ext cx="2762544" cy="97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>
              <a:defRPr/>
            </a:pPr>
            <a:r>
              <a:rPr lang="en-US" sz="16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Supported VMs 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All operating systems</a:t>
            </a:r>
          </a:p>
          <a:p>
            <a:pPr marL="224097" indent="-224097" defTabSz="914225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Hyper-V Integration Services enabled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1BD29-4F17-4DA9-BB7D-134E30BA8363}"/>
              </a:ext>
            </a:extLst>
          </p:cNvPr>
          <p:cNvSpPr txBox="1"/>
          <p:nvPr/>
        </p:nvSpPr>
        <p:spPr>
          <a:xfrm>
            <a:off x="8403837" y="2251016"/>
            <a:ext cx="3081551" cy="54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>
              <a:defRPr/>
            </a:pPr>
            <a:r>
              <a:rPr lang="en-US" sz="1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For Windows servers</a:t>
            </a:r>
          </a:p>
          <a:p>
            <a:pPr marL="177410" indent="-177410" defTabSz="896181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solidFill>
                  <a:schemeClr val="bg1"/>
                </a:solidFill>
                <a:cs typeface="Segoe UI Semilight" panose="020B0402040204020203" pitchFamily="34" charset="0"/>
              </a:rPr>
              <a:t>Local or domain joined account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E0A89-8B5A-4144-AFBD-1CE06B960285}"/>
              </a:ext>
            </a:extLst>
          </p:cNvPr>
          <p:cNvSpPr txBox="1"/>
          <p:nvPr/>
        </p:nvSpPr>
        <p:spPr>
          <a:xfrm>
            <a:off x="8403837" y="2968539"/>
            <a:ext cx="2762544" cy="75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>
              <a:defRPr/>
            </a:pPr>
            <a:r>
              <a:rPr lang="en-US" sz="1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For Linux servers</a:t>
            </a:r>
          </a:p>
          <a:p>
            <a:pPr marL="177410" indent="-166517" defTabSz="896181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solidFill>
                  <a:schemeClr val="bg1"/>
                </a:solidFill>
                <a:cs typeface="Segoe UI Semilight" panose="020B0402040204020203" pitchFamily="34" charset="0"/>
              </a:rPr>
              <a:t>An account with root permissions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0104F8-797A-443B-9E7D-E54977EF0E54}"/>
              </a:ext>
            </a:extLst>
          </p:cNvPr>
          <p:cNvSpPr txBox="1"/>
          <p:nvPr/>
        </p:nvSpPr>
        <p:spPr>
          <a:xfrm>
            <a:off x="8444826" y="4228302"/>
            <a:ext cx="2762544" cy="54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81">
              <a:defRPr/>
            </a:pPr>
            <a:r>
              <a:rPr lang="en-US" sz="16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Supported VMs </a:t>
            </a:r>
          </a:p>
          <a:p>
            <a:pPr marL="177410" indent="-166517" defTabSz="896181">
              <a:buFont typeface="Arial" panose="020B0604020202020204" pitchFamily="34" charset="0"/>
              <a:buChar char="•"/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All operating systems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DDFD08-A404-45DB-AC05-3053479CF3C7}"/>
              </a:ext>
            </a:extLst>
          </p:cNvPr>
          <p:cNvSpPr txBox="1">
            <a:spLocks/>
          </p:cNvSpPr>
          <p:nvPr/>
        </p:nvSpPr>
        <p:spPr>
          <a:xfrm>
            <a:off x="589825" y="442548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2F8FFE2-0840-CF45-999C-C456EBCB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Discovery: Supported versions &amp; pre-requisites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C7FE33B4-74FA-4F71-AA94-93341E327F4B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D82EB-EB41-4322-BC80-223A60DF40AB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F1C061-86F2-41AE-AFB6-A1EEF5642FBD}"/>
              </a:ext>
            </a:extLst>
          </p:cNvPr>
          <p:cNvGrpSpPr/>
          <p:nvPr/>
        </p:nvGrpSpPr>
        <p:grpSpPr>
          <a:xfrm>
            <a:off x="11089341" y="284761"/>
            <a:ext cx="885005" cy="746180"/>
            <a:chOff x="1243893" y="2839841"/>
            <a:chExt cx="715323" cy="712615"/>
          </a:xfrm>
        </p:grpSpPr>
        <p:sp>
          <p:nvSpPr>
            <p:cNvPr id="9" name="Freeform 101">
              <a:extLst>
                <a:ext uri="{FF2B5EF4-FFF2-40B4-BE49-F238E27FC236}">
                  <a16:creationId xmlns:a16="http://schemas.microsoft.com/office/drawing/2014/main" id="{E59BC9BD-1CA0-4769-8608-940B27AAC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102">
              <a:extLst>
                <a:ext uri="{FF2B5EF4-FFF2-40B4-BE49-F238E27FC236}">
                  <a16:creationId xmlns:a16="http://schemas.microsoft.com/office/drawing/2014/main" id="{ED12D182-6395-48ED-85F3-13632068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F1CFFC3D-753E-4EA3-91FF-6FF2F299F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8E9AD5-37FF-4D0D-B5BF-72CC084F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749"/>
            <a:ext cx="12192000" cy="651653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cs typeface="+mn-cs"/>
              </a:rPr>
              <a:t>How is everything connected?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B5A8D-D3EC-4E8D-AB95-9AE9A35C803E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69E0D-E4F1-46F8-82CB-9D64733FC2A7}"/>
              </a:ext>
            </a:extLst>
          </p:cNvPr>
          <p:cNvSpPr txBox="1"/>
          <p:nvPr/>
        </p:nvSpPr>
        <p:spPr>
          <a:xfrm>
            <a:off x="9520101" y="6536826"/>
            <a:ext cx="239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0" spc="-20" baseline="0" dirty="0"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|  @Techielass</a:t>
            </a:r>
            <a:endParaRPr lang="en-US" sz="1100" b="0" i="0" kern="0" spc="-20" baseline="0" dirty="0"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191620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416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E41330E-3C85-D340-A053-F5B49B36F46C}"/>
              </a:ext>
            </a:extLst>
          </p:cNvPr>
          <p:cNvSpPr/>
          <p:nvPr/>
        </p:nvSpPr>
        <p:spPr bwMode="auto">
          <a:xfrm>
            <a:off x="6325520" y="1677670"/>
            <a:ext cx="1947834" cy="4396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1EADAE-4A93-B647-BBA7-F693ABF71729}"/>
              </a:ext>
            </a:extLst>
          </p:cNvPr>
          <p:cNvSpPr/>
          <p:nvPr/>
        </p:nvSpPr>
        <p:spPr bwMode="auto">
          <a:xfrm>
            <a:off x="484299" y="1677670"/>
            <a:ext cx="1947834" cy="4396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6EDA30-9624-41EF-8946-6482C8614200}"/>
              </a:ext>
            </a:extLst>
          </p:cNvPr>
          <p:cNvSpPr txBox="1">
            <a:spLocks/>
          </p:cNvSpPr>
          <p:nvPr/>
        </p:nvSpPr>
        <p:spPr>
          <a:xfrm>
            <a:off x="589825" y="442548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1765" i="1" dirty="0">
              <a:solidFill>
                <a:prstClr val="black"/>
              </a:solidFill>
              <a:latin typeface="Segoe UI Semibold (Heading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99201-89CE-354E-B17C-DE059F0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Dependency analysis: Supported versions &amp; pre-requisites </a:t>
            </a:r>
          </a:p>
        </p:txBody>
      </p:sp>
      <p:pic>
        <p:nvPicPr>
          <p:cNvPr id="26" name="Picture 4" descr="Image result for vmware icon transparent">
            <a:extLst>
              <a:ext uri="{FF2B5EF4-FFF2-40B4-BE49-F238E27FC236}">
                <a16:creationId xmlns:a16="http://schemas.microsoft.com/office/drawing/2014/main" id="{E900F37A-3807-6F40-947D-F37F562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47" y="2617335"/>
            <a:ext cx="1351199" cy="2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C01FE9F1-6DB1-4A4B-920D-7C4599F5326A}"/>
              </a:ext>
            </a:extLst>
          </p:cNvPr>
          <p:cNvGraphicFramePr>
            <a:graphicFrameLocks noGrp="1"/>
          </p:cNvGraphicFramePr>
          <p:nvPr/>
        </p:nvGraphicFramePr>
        <p:xfrm>
          <a:off x="2547774" y="2002576"/>
          <a:ext cx="2958697" cy="419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697">
                  <a:extLst>
                    <a:ext uri="{9D8B030D-6E8A-4147-A177-3AD203B41FA5}">
                      <a16:colId xmlns:a16="http://schemas.microsoft.com/office/drawing/2014/main" val="1167338688"/>
                    </a:ext>
                  </a:extLst>
                </a:gridCol>
              </a:tblGrid>
              <a:tr h="1232391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On VMs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PowerShell 2.0 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VMware tools 10.2.0 or later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Administrator account </a:t>
                      </a:r>
                    </a:p>
                  </a:txBody>
                  <a:tcPr marL="89642" marR="89642" marT="44821" marB="44821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590517"/>
                  </a:ext>
                </a:extLst>
              </a:tr>
              <a:tr h="912534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On vCenter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Read-only account with Virtual Machines </a:t>
                      </a:r>
                      <a:b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</a:b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-&gt; Guest Operations privilege </a:t>
                      </a:r>
                    </a:p>
                  </a:txBody>
                  <a:tcPr marL="89642" marR="89642" marT="44821" marB="44821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29519"/>
                  </a:ext>
                </a:extLst>
              </a:tr>
              <a:tr h="2050849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Supported VMs 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Windows Server 2008 R2 and above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Red Hat Enterprise Linux 7, 6, 5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Ubuntu Linux 14.04, 16.04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Debian 7, 8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Oracle Linux 6, 7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CentOS 5, 6, 7</a:t>
                      </a:r>
                    </a:p>
                  </a:txBody>
                  <a:tcPr marL="89642" marR="89642" marT="44821" marB="44821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78491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9B4A5FA-42AA-F648-B34F-12574236B52E}"/>
              </a:ext>
            </a:extLst>
          </p:cNvPr>
          <p:cNvSpPr/>
          <p:nvPr/>
        </p:nvSpPr>
        <p:spPr>
          <a:xfrm>
            <a:off x="964135" y="1849073"/>
            <a:ext cx="987022" cy="512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68" dirty="0">
                <a:latin typeface="+mj-lt"/>
              </a:rPr>
              <a:t>VMware </a:t>
            </a:r>
            <a:br>
              <a:rPr lang="en-US" sz="1568" dirty="0"/>
            </a:br>
            <a:r>
              <a:rPr lang="en-US" sz="1176" dirty="0"/>
              <a:t>(agentless)</a:t>
            </a:r>
            <a:endParaRPr lang="en-US" sz="1568" dirty="0"/>
          </a:p>
        </p:txBody>
      </p:sp>
      <p:graphicFrame>
        <p:nvGraphicFramePr>
          <p:cNvPr id="39" name="Table 11">
            <a:extLst>
              <a:ext uri="{FF2B5EF4-FFF2-40B4-BE49-F238E27FC236}">
                <a16:creationId xmlns:a16="http://schemas.microsoft.com/office/drawing/2014/main" id="{9EC5E6AB-426E-624C-A75E-EE77A1D04481}"/>
              </a:ext>
            </a:extLst>
          </p:cNvPr>
          <p:cNvGraphicFramePr>
            <a:graphicFrameLocks noGrp="1"/>
          </p:cNvGraphicFramePr>
          <p:nvPr/>
        </p:nvGraphicFramePr>
        <p:xfrm>
          <a:off x="8406161" y="2002576"/>
          <a:ext cx="2958697" cy="419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697">
                  <a:extLst>
                    <a:ext uri="{9D8B030D-6E8A-4147-A177-3AD203B41FA5}">
                      <a16:colId xmlns:a16="http://schemas.microsoft.com/office/drawing/2014/main" val="1167338688"/>
                    </a:ext>
                  </a:extLst>
                </a:gridCol>
              </a:tblGrid>
              <a:tr h="1232391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On VMs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Microsoft Monitoring agent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Dependency agent</a:t>
                      </a:r>
                    </a:p>
                  </a:txBody>
                  <a:tcPr marL="89642" marR="89642" marT="44821" marB="44821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590517"/>
                  </a:ext>
                </a:extLst>
              </a:tr>
              <a:tr h="912534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On Azure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Log Analytics workspace</a:t>
                      </a:r>
                    </a:p>
                  </a:txBody>
                  <a:tcPr marL="89642" marR="89642" marT="44821" marB="44821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29519"/>
                  </a:ext>
                </a:extLst>
              </a:tr>
              <a:tr h="2050849">
                <a:tc>
                  <a:txBody>
                    <a:bodyPr/>
                    <a:lstStyle/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 Semilight" panose="020B0402040204020203" pitchFamily="34" charset="0"/>
                        </a:rPr>
                        <a:t>Supported VMs 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All except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Windows Server 2003</a:t>
                      </a:r>
                    </a:p>
                    <a:p>
                      <a:pPr marL="9525" lvl="1" indent="0" algn="l" defTabSz="914191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200" b="0" kern="1200" dirty="0">
                          <a:gradFill>
                            <a:gsLst>
                              <a:gs pos="2917">
                                <a:srgbClr val="1A1A1A"/>
                              </a:gs>
                              <a:gs pos="30000">
                                <a:srgbClr val="1A1A1A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SUSE Linux</a:t>
                      </a:r>
                    </a:p>
                  </a:txBody>
                  <a:tcPr marL="89642" marR="89642" marT="44821" marB="44821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784918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E7209B20-2571-864A-9638-AFEDAB95615D}"/>
              </a:ext>
            </a:extLst>
          </p:cNvPr>
          <p:cNvSpPr/>
          <p:nvPr/>
        </p:nvSpPr>
        <p:spPr>
          <a:xfrm>
            <a:off x="6325520" y="1849073"/>
            <a:ext cx="1947834" cy="105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68" dirty="0">
                <a:latin typeface="+mj-lt"/>
              </a:rPr>
              <a:t>Hyper-V/ physical servers/ </a:t>
            </a:r>
          </a:p>
          <a:p>
            <a:pPr algn="ctr"/>
            <a:r>
              <a:rPr lang="en-US" sz="1568" dirty="0">
                <a:latin typeface="+mj-lt"/>
              </a:rPr>
              <a:t>other cloud servers </a:t>
            </a:r>
            <a:br>
              <a:rPr lang="en-US" sz="1568" dirty="0"/>
            </a:br>
            <a:endParaRPr lang="en-US" sz="1568" dirty="0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BE0974F7-067D-5247-86FC-ED59C96B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816247" y="3414682"/>
            <a:ext cx="966381" cy="4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B04118-A1F7-484B-97A3-3E818B5C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618" y="2880576"/>
            <a:ext cx="315640" cy="315640"/>
          </a:xfrm>
          <a:prstGeom prst="rect">
            <a:avLst/>
          </a:prstGeom>
        </p:spPr>
      </p:pic>
      <p:pic>
        <p:nvPicPr>
          <p:cNvPr id="47" name="Picture 6" descr="Image result for aws transparent icon">
            <a:extLst>
              <a:ext uri="{FF2B5EF4-FFF2-40B4-BE49-F238E27FC236}">
                <a16:creationId xmlns:a16="http://schemas.microsoft.com/office/drawing/2014/main" id="{317CC506-548D-9E4C-8D0F-6B9CE669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5687" y="4047309"/>
            <a:ext cx="807500" cy="31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B6E77697-2208-D54A-B926-8D088691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3694" y="4320259"/>
            <a:ext cx="1371488" cy="91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B51D319-40CF-2C4B-9923-1E95DC2B7831}"/>
              </a:ext>
            </a:extLst>
          </p:cNvPr>
          <p:cNvSpPr txBox="1"/>
          <p:nvPr/>
        </p:nvSpPr>
        <p:spPr>
          <a:xfrm>
            <a:off x="455995" y="6287220"/>
            <a:ext cx="6713806" cy="25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029" i="1" dirty="0">
                <a:solidFill>
                  <a:schemeClr val="accent2"/>
                </a:solidFill>
                <a:latin typeface="Segoe UI"/>
                <a:cs typeface="Segoe UI Semilight" panose="020B0402040204020203" pitchFamily="34" charset="0"/>
              </a:rPr>
              <a:t>*These are in addition to the pre-requisites called out for server discovery</a:t>
            </a:r>
          </a:p>
        </p:txBody>
      </p:sp>
      <p:sp>
        <p:nvSpPr>
          <p:cNvPr id="2" name="bk object 17">
            <a:extLst>
              <a:ext uri="{FF2B5EF4-FFF2-40B4-BE49-F238E27FC236}">
                <a16:creationId xmlns:a16="http://schemas.microsoft.com/office/drawing/2014/main" id="{A0AB68AE-271F-40B0-A96E-067AACA15267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04420-C0A2-48F4-A04E-2041F90F459B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4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A77D91-89FA-4BBE-9914-51B92D2CA618}"/>
              </a:ext>
            </a:extLst>
          </p:cNvPr>
          <p:cNvSpPr/>
          <p:nvPr/>
        </p:nvSpPr>
        <p:spPr bwMode="auto">
          <a:xfrm>
            <a:off x="6324224" y="487"/>
            <a:ext cx="5867777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264D5-5BED-4428-AFE5-682B453B1775}"/>
              </a:ext>
            </a:extLst>
          </p:cNvPr>
          <p:cNvGrpSpPr/>
          <p:nvPr/>
        </p:nvGrpSpPr>
        <p:grpSpPr>
          <a:xfrm>
            <a:off x="2147332" y="1619706"/>
            <a:ext cx="2071100" cy="2069512"/>
            <a:chOff x="1622425" y="1333500"/>
            <a:chExt cx="2071688" cy="2070100"/>
          </a:xfrm>
          <a:effectLst>
            <a:outerShdw blurRad="381000" sx="81000" sy="81000" algn="ctr" rotWithShape="0">
              <a:prstClr val="black">
                <a:alpha val="16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F1F10B-6802-4187-AEBB-00BB0D2A2DA9}"/>
                </a:ext>
              </a:extLst>
            </p:cNvPr>
            <p:cNvGrpSpPr/>
            <p:nvPr/>
          </p:nvGrpSpPr>
          <p:grpSpPr>
            <a:xfrm>
              <a:off x="1622425" y="1333500"/>
              <a:ext cx="2071688" cy="2070100"/>
              <a:chOff x="1622425" y="1333500"/>
              <a:chExt cx="2071688" cy="2070100"/>
            </a:xfrm>
          </p:grpSpPr>
          <p:sp>
            <p:nvSpPr>
              <p:cNvPr id="17" name="AutoShape 6">
                <a:extLst>
                  <a:ext uri="{FF2B5EF4-FFF2-40B4-BE49-F238E27FC236}">
                    <a16:creationId xmlns:a16="http://schemas.microsoft.com/office/drawing/2014/main" id="{ED0AA760-CA8B-4741-B5BC-93C1A756DC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22425" y="1333500"/>
                <a:ext cx="2068513" cy="207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261D00AC-DD83-4A37-B91F-0796ECA4A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513" y="1528763"/>
                <a:ext cx="2006600" cy="1255713"/>
              </a:xfrm>
              <a:custGeom>
                <a:avLst/>
                <a:gdLst>
                  <a:gd name="T0" fmla="*/ 100 w 400"/>
                  <a:gd name="T1" fmla="*/ 50 h 250"/>
                  <a:gd name="T2" fmla="*/ 100 w 400"/>
                  <a:gd name="T3" fmla="*/ 50 h 250"/>
                  <a:gd name="T4" fmla="*/ 61 w 400"/>
                  <a:gd name="T5" fmla="*/ 58 h 250"/>
                  <a:gd name="T6" fmla="*/ 29 w 400"/>
                  <a:gd name="T7" fmla="*/ 79 h 250"/>
                  <a:gd name="T8" fmla="*/ 8 w 400"/>
                  <a:gd name="T9" fmla="*/ 111 h 250"/>
                  <a:gd name="T10" fmla="*/ 0 w 400"/>
                  <a:gd name="T11" fmla="*/ 150 h 250"/>
                  <a:gd name="T12" fmla="*/ 8 w 400"/>
                  <a:gd name="T13" fmla="*/ 189 h 250"/>
                  <a:gd name="T14" fmla="*/ 29 w 400"/>
                  <a:gd name="T15" fmla="*/ 221 h 250"/>
                  <a:gd name="T16" fmla="*/ 61 w 400"/>
                  <a:gd name="T17" fmla="*/ 242 h 250"/>
                  <a:gd name="T18" fmla="*/ 100 w 400"/>
                  <a:gd name="T19" fmla="*/ 250 h 250"/>
                  <a:gd name="T20" fmla="*/ 106 w 400"/>
                  <a:gd name="T21" fmla="*/ 250 h 250"/>
                  <a:gd name="T22" fmla="*/ 200 w 400"/>
                  <a:gd name="T23" fmla="*/ 156 h 250"/>
                  <a:gd name="T24" fmla="*/ 294 w 400"/>
                  <a:gd name="T25" fmla="*/ 250 h 250"/>
                  <a:gd name="T26" fmla="*/ 325 w 400"/>
                  <a:gd name="T27" fmla="*/ 250 h 250"/>
                  <a:gd name="T28" fmla="*/ 354 w 400"/>
                  <a:gd name="T29" fmla="*/ 244 h 250"/>
                  <a:gd name="T30" fmla="*/ 378 w 400"/>
                  <a:gd name="T31" fmla="*/ 228 h 250"/>
                  <a:gd name="T32" fmla="*/ 394 w 400"/>
                  <a:gd name="T33" fmla="*/ 204 h 250"/>
                  <a:gd name="T34" fmla="*/ 400 w 400"/>
                  <a:gd name="T35" fmla="*/ 175 h 250"/>
                  <a:gd name="T36" fmla="*/ 394 w 400"/>
                  <a:gd name="T37" fmla="*/ 146 h 250"/>
                  <a:gd name="T38" fmla="*/ 378 w 400"/>
                  <a:gd name="T39" fmla="*/ 122 h 250"/>
                  <a:gd name="T40" fmla="*/ 354 w 400"/>
                  <a:gd name="T41" fmla="*/ 106 h 250"/>
                  <a:gd name="T42" fmla="*/ 324 w 400"/>
                  <a:gd name="T43" fmla="*/ 100 h 250"/>
                  <a:gd name="T44" fmla="*/ 312 w 400"/>
                  <a:gd name="T45" fmla="*/ 60 h 250"/>
                  <a:gd name="T46" fmla="*/ 287 w 400"/>
                  <a:gd name="T47" fmla="*/ 29 h 250"/>
                  <a:gd name="T48" fmla="*/ 253 w 400"/>
                  <a:gd name="T49" fmla="*/ 8 h 250"/>
                  <a:gd name="T50" fmla="*/ 212 w 400"/>
                  <a:gd name="T51" fmla="*/ 0 h 250"/>
                  <a:gd name="T52" fmla="*/ 184 w 400"/>
                  <a:gd name="T53" fmla="*/ 4 h 250"/>
                  <a:gd name="T54" fmla="*/ 158 w 400"/>
                  <a:gd name="T55" fmla="*/ 14 h 250"/>
                  <a:gd name="T56" fmla="*/ 136 w 400"/>
                  <a:gd name="T57" fmla="*/ 30 h 250"/>
                  <a:gd name="T58" fmla="*/ 118 w 400"/>
                  <a:gd name="T59" fmla="*/ 52 h 250"/>
                  <a:gd name="T60" fmla="*/ 100 w 400"/>
                  <a:gd name="T61" fmla="*/ 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0" h="250">
                    <a:moveTo>
                      <a:pt x="100" y="50"/>
                    </a:moveTo>
                    <a:lnTo>
                      <a:pt x="100" y="50"/>
                    </a:lnTo>
                    <a:cubicBezTo>
                      <a:pt x="86" y="50"/>
                      <a:pt x="73" y="53"/>
                      <a:pt x="61" y="58"/>
                    </a:cubicBezTo>
                    <a:cubicBezTo>
                      <a:pt x="49" y="63"/>
                      <a:pt x="38" y="70"/>
                      <a:pt x="29" y="79"/>
                    </a:cubicBezTo>
                    <a:cubicBezTo>
                      <a:pt x="20" y="88"/>
                      <a:pt x="13" y="99"/>
                      <a:pt x="8" y="111"/>
                    </a:cubicBezTo>
                    <a:cubicBezTo>
                      <a:pt x="2" y="123"/>
                      <a:pt x="0" y="136"/>
                      <a:pt x="0" y="150"/>
                    </a:cubicBezTo>
                    <a:cubicBezTo>
                      <a:pt x="0" y="164"/>
                      <a:pt x="2" y="177"/>
                      <a:pt x="8" y="189"/>
                    </a:cubicBezTo>
                    <a:cubicBezTo>
                      <a:pt x="13" y="201"/>
                      <a:pt x="20" y="212"/>
                      <a:pt x="29" y="221"/>
                    </a:cubicBezTo>
                    <a:cubicBezTo>
                      <a:pt x="38" y="230"/>
                      <a:pt x="49" y="237"/>
                      <a:pt x="61" y="242"/>
                    </a:cubicBezTo>
                    <a:cubicBezTo>
                      <a:pt x="73" y="247"/>
                      <a:pt x="86" y="250"/>
                      <a:pt x="100" y="250"/>
                    </a:cubicBezTo>
                    <a:lnTo>
                      <a:pt x="106" y="250"/>
                    </a:lnTo>
                    <a:lnTo>
                      <a:pt x="200" y="156"/>
                    </a:lnTo>
                    <a:lnTo>
                      <a:pt x="294" y="250"/>
                    </a:lnTo>
                    <a:lnTo>
                      <a:pt x="325" y="250"/>
                    </a:lnTo>
                    <a:cubicBezTo>
                      <a:pt x="335" y="250"/>
                      <a:pt x="345" y="248"/>
                      <a:pt x="354" y="244"/>
                    </a:cubicBezTo>
                    <a:cubicBezTo>
                      <a:pt x="363" y="240"/>
                      <a:pt x="371" y="235"/>
                      <a:pt x="378" y="228"/>
                    </a:cubicBezTo>
                    <a:cubicBezTo>
                      <a:pt x="385" y="221"/>
                      <a:pt x="390" y="213"/>
                      <a:pt x="394" y="204"/>
                    </a:cubicBezTo>
                    <a:cubicBezTo>
                      <a:pt x="398" y="195"/>
                      <a:pt x="400" y="185"/>
                      <a:pt x="400" y="175"/>
                    </a:cubicBezTo>
                    <a:cubicBezTo>
                      <a:pt x="400" y="164"/>
                      <a:pt x="398" y="155"/>
                      <a:pt x="394" y="146"/>
                    </a:cubicBezTo>
                    <a:cubicBezTo>
                      <a:pt x="390" y="136"/>
                      <a:pt x="384" y="129"/>
                      <a:pt x="378" y="122"/>
                    </a:cubicBezTo>
                    <a:cubicBezTo>
                      <a:pt x="371" y="115"/>
                      <a:pt x="363" y="110"/>
                      <a:pt x="354" y="106"/>
                    </a:cubicBezTo>
                    <a:cubicBezTo>
                      <a:pt x="344" y="102"/>
                      <a:pt x="335" y="100"/>
                      <a:pt x="324" y="100"/>
                    </a:cubicBezTo>
                    <a:cubicBezTo>
                      <a:pt x="322" y="86"/>
                      <a:pt x="318" y="73"/>
                      <a:pt x="312" y="60"/>
                    </a:cubicBezTo>
                    <a:cubicBezTo>
                      <a:pt x="305" y="48"/>
                      <a:pt x="297" y="38"/>
                      <a:pt x="287" y="29"/>
                    </a:cubicBezTo>
                    <a:cubicBezTo>
                      <a:pt x="277" y="20"/>
                      <a:pt x="266" y="13"/>
                      <a:pt x="253" y="8"/>
                    </a:cubicBezTo>
                    <a:cubicBezTo>
                      <a:pt x="240" y="3"/>
                      <a:pt x="227" y="0"/>
                      <a:pt x="212" y="0"/>
                    </a:cubicBezTo>
                    <a:cubicBezTo>
                      <a:pt x="203" y="0"/>
                      <a:pt x="193" y="1"/>
                      <a:pt x="184" y="4"/>
                    </a:cubicBezTo>
                    <a:cubicBezTo>
                      <a:pt x="175" y="6"/>
                      <a:pt x="166" y="9"/>
                      <a:pt x="158" y="14"/>
                    </a:cubicBezTo>
                    <a:cubicBezTo>
                      <a:pt x="150" y="18"/>
                      <a:pt x="143" y="24"/>
                      <a:pt x="136" y="30"/>
                    </a:cubicBezTo>
                    <a:cubicBezTo>
                      <a:pt x="129" y="36"/>
                      <a:pt x="123" y="44"/>
                      <a:pt x="118" y="52"/>
                    </a:cubicBezTo>
                    <a:cubicBezTo>
                      <a:pt x="112" y="51"/>
                      <a:pt x="106" y="50"/>
                      <a:pt x="100" y="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0">
                <a:solidFill>
                  <a:srgbClr val="0078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A78FC47-FC6B-4B65-98BA-2D0F9081F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2533650"/>
              <a:ext cx="631825" cy="692150"/>
            </a:xfrm>
            <a:custGeom>
              <a:avLst/>
              <a:gdLst>
                <a:gd name="T0" fmla="*/ 76 w 126"/>
                <a:gd name="T1" fmla="*/ 138 h 138"/>
                <a:gd name="T2" fmla="*/ 76 w 126"/>
                <a:gd name="T3" fmla="*/ 138 h 138"/>
                <a:gd name="T4" fmla="*/ 76 w 126"/>
                <a:gd name="T5" fmla="*/ 51 h 138"/>
                <a:gd name="T6" fmla="*/ 107 w 126"/>
                <a:gd name="T7" fmla="*/ 81 h 138"/>
                <a:gd name="T8" fmla="*/ 126 w 126"/>
                <a:gd name="T9" fmla="*/ 62 h 138"/>
                <a:gd name="T10" fmla="*/ 63 w 126"/>
                <a:gd name="T11" fmla="*/ 0 h 138"/>
                <a:gd name="T12" fmla="*/ 0 w 126"/>
                <a:gd name="T13" fmla="*/ 62 h 138"/>
                <a:gd name="T14" fmla="*/ 19 w 126"/>
                <a:gd name="T15" fmla="*/ 81 h 138"/>
                <a:gd name="T16" fmla="*/ 49 w 126"/>
                <a:gd name="T17" fmla="*/ 51 h 138"/>
                <a:gd name="T18" fmla="*/ 49 w 126"/>
                <a:gd name="T19" fmla="*/ 138 h 138"/>
                <a:gd name="T20" fmla="*/ 76 w 126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38">
                  <a:moveTo>
                    <a:pt x="76" y="138"/>
                  </a:moveTo>
                  <a:lnTo>
                    <a:pt x="76" y="138"/>
                  </a:lnTo>
                  <a:lnTo>
                    <a:pt x="76" y="51"/>
                  </a:lnTo>
                  <a:lnTo>
                    <a:pt x="107" y="81"/>
                  </a:lnTo>
                  <a:lnTo>
                    <a:pt x="126" y="62"/>
                  </a:lnTo>
                  <a:lnTo>
                    <a:pt x="63" y="0"/>
                  </a:lnTo>
                  <a:lnTo>
                    <a:pt x="0" y="62"/>
                  </a:lnTo>
                  <a:lnTo>
                    <a:pt x="19" y="81"/>
                  </a:lnTo>
                  <a:lnTo>
                    <a:pt x="49" y="51"/>
                  </a:lnTo>
                  <a:lnTo>
                    <a:pt x="49" y="138"/>
                  </a:lnTo>
                  <a:lnTo>
                    <a:pt x="76" y="138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DFDB7EE7-4FB7-4CCE-BC92-AE053B2E96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81461" y="3961312"/>
            <a:ext cx="647462" cy="644395"/>
            <a:chOff x="1297" y="2230"/>
            <a:chExt cx="633" cy="63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639C982-94A8-4AB8-AB22-31847A8EA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230"/>
              <a:ext cx="633" cy="474"/>
            </a:xfrm>
            <a:custGeom>
              <a:avLst/>
              <a:gdLst>
                <a:gd name="T0" fmla="*/ 416 w 426"/>
                <a:gd name="T1" fmla="*/ 8 h 319"/>
                <a:gd name="T2" fmla="*/ 416 w 426"/>
                <a:gd name="T3" fmla="*/ 8 h 319"/>
                <a:gd name="T4" fmla="*/ 406 w 426"/>
                <a:gd name="T5" fmla="*/ 2 h 319"/>
                <a:gd name="T6" fmla="*/ 393 w 426"/>
                <a:gd name="T7" fmla="*/ 0 h 319"/>
                <a:gd name="T8" fmla="*/ 33 w 426"/>
                <a:gd name="T9" fmla="*/ 0 h 319"/>
                <a:gd name="T10" fmla="*/ 20 w 426"/>
                <a:gd name="T11" fmla="*/ 2 h 319"/>
                <a:gd name="T12" fmla="*/ 9 w 426"/>
                <a:gd name="T13" fmla="*/ 8 h 319"/>
                <a:gd name="T14" fmla="*/ 2 w 426"/>
                <a:gd name="T15" fmla="*/ 19 h 319"/>
                <a:gd name="T16" fmla="*/ 0 w 426"/>
                <a:gd name="T17" fmla="*/ 32 h 319"/>
                <a:gd name="T18" fmla="*/ 0 w 426"/>
                <a:gd name="T19" fmla="*/ 285 h 319"/>
                <a:gd name="T20" fmla="*/ 2 w 426"/>
                <a:gd name="T21" fmla="*/ 298 h 319"/>
                <a:gd name="T22" fmla="*/ 9 w 426"/>
                <a:gd name="T23" fmla="*/ 309 h 319"/>
                <a:gd name="T24" fmla="*/ 20 w 426"/>
                <a:gd name="T25" fmla="*/ 316 h 319"/>
                <a:gd name="T26" fmla="*/ 33 w 426"/>
                <a:gd name="T27" fmla="*/ 319 h 319"/>
                <a:gd name="T28" fmla="*/ 193 w 426"/>
                <a:gd name="T29" fmla="*/ 319 h 319"/>
                <a:gd name="T30" fmla="*/ 196 w 426"/>
                <a:gd name="T31" fmla="*/ 317 h 319"/>
                <a:gd name="T32" fmla="*/ 180 w 426"/>
                <a:gd name="T33" fmla="*/ 307 h 319"/>
                <a:gd name="T34" fmla="*/ 186 w 426"/>
                <a:gd name="T35" fmla="*/ 292 h 319"/>
                <a:gd name="T36" fmla="*/ 33 w 426"/>
                <a:gd name="T37" fmla="*/ 292 h 319"/>
                <a:gd name="T38" fmla="*/ 28 w 426"/>
                <a:gd name="T39" fmla="*/ 290 h 319"/>
                <a:gd name="T40" fmla="*/ 26 w 426"/>
                <a:gd name="T41" fmla="*/ 285 h 319"/>
                <a:gd name="T42" fmla="*/ 26 w 426"/>
                <a:gd name="T43" fmla="*/ 32 h 319"/>
                <a:gd name="T44" fmla="*/ 28 w 426"/>
                <a:gd name="T45" fmla="*/ 27 h 319"/>
                <a:gd name="T46" fmla="*/ 33 w 426"/>
                <a:gd name="T47" fmla="*/ 25 h 319"/>
                <a:gd name="T48" fmla="*/ 393 w 426"/>
                <a:gd name="T49" fmla="*/ 25 h 319"/>
                <a:gd name="T50" fmla="*/ 398 w 426"/>
                <a:gd name="T51" fmla="*/ 27 h 319"/>
                <a:gd name="T52" fmla="*/ 399 w 426"/>
                <a:gd name="T53" fmla="*/ 32 h 319"/>
                <a:gd name="T54" fmla="*/ 399 w 426"/>
                <a:gd name="T55" fmla="*/ 206 h 319"/>
                <a:gd name="T56" fmla="*/ 411 w 426"/>
                <a:gd name="T57" fmla="*/ 211 h 319"/>
                <a:gd name="T58" fmla="*/ 407 w 426"/>
                <a:gd name="T59" fmla="*/ 230 h 319"/>
                <a:gd name="T60" fmla="*/ 425 w 426"/>
                <a:gd name="T61" fmla="*/ 225 h 319"/>
                <a:gd name="T62" fmla="*/ 426 w 426"/>
                <a:gd name="T63" fmla="*/ 227 h 319"/>
                <a:gd name="T64" fmla="*/ 426 w 426"/>
                <a:gd name="T65" fmla="*/ 32 h 319"/>
                <a:gd name="T66" fmla="*/ 424 w 426"/>
                <a:gd name="T67" fmla="*/ 19 h 319"/>
                <a:gd name="T68" fmla="*/ 416 w 426"/>
                <a:gd name="T69" fmla="*/ 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319">
                  <a:moveTo>
                    <a:pt x="416" y="8"/>
                  </a:moveTo>
                  <a:lnTo>
                    <a:pt x="416" y="8"/>
                  </a:lnTo>
                  <a:cubicBezTo>
                    <a:pt x="413" y="5"/>
                    <a:pt x="410" y="3"/>
                    <a:pt x="406" y="2"/>
                  </a:cubicBezTo>
                  <a:cubicBezTo>
                    <a:pt x="402" y="0"/>
                    <a:pt x="397" y="0"/>
                    <a:pt x="393" y="0"/>
                  </a:cubicBezTo>
                  <a:lnTo>
                    <a:pt x="33" y="0"/>
                  </a:lnTo>
                  <a:cubicBezTo>
                    <a:pt x="28" y="0"/>
                    <a:pt x="24" y="0"/>
                    <a:pt x="20" y="2"/>
                  </a:cubicBezTo>
                  <a:cubicBezTo>
                    <a:pt x="16" y="3"/>
                    <a:pt x="12" y="5"/>
                    <a:pt x="9" y="8"/>
                  </a:cubicBezTo>
                  <a:cubicBezTo>
                    <a:pt x="6" y="11"/>
                    <a:pt x="4" y="15"/>
                    <a:pt x="2" y="19"/>
                  </a:cubicBezTo>
                  <a:cubicBezTo>
                    <a:pt x="0" y="23"/>
                    <a:pt x="0" y="27"/>
                    <a:pt x="0" y="32"/>
                  </a:cubicBezTo>
                  <a:lnTo>
                    <a:pt x="0" y="285"/>
                  </a:lnTo>
                  <a:cubicBezTo>
                    <a:pt x="0" y="290"/>
                    <a:pt x="0" y="294"/>
                    <a:pt x="2" y="298"/>
                  </a:cubicBezTo>
                  <a:cubicBezTo>
                    <a:pt x="4" y="302"/>
                    <a:pt x="6" y="306"/>
                    <a:pt x="9" y="309"/>
                  </a:cubicBezTo>
                  <a:cubicBezTo>
                    <a:pt x="12" y="312"/>
                    <a:pt x="16" y="314"/>
                    <a:pt x="20" y="316"/>
                  </a:cubicBezTo>
                  <a:cubicBezTo>
                    <a:pt x="24" y="318"/>
                    <a:pt x="28" y="319"/>
                    <a:pt x="33" y="319"/>
                  </a:cubicBezTo>
                  <a:lnTo>
                    <a:pt x="193" y="319"/>
                  </a:lnTo>
                  <a:lnTo>
                    <a:pt x="196" y="317"/>
                  </a:lnTo>
                  <a:lnTo>
                    <a:pt x="180" y="307"/>
                  </a:lnTo>
                  <a:lnTo>
                    <a:pt x="186" y="292"/>
                  </a:lnTo>
                  <a:lnTo>
                    <a:pt x="33" y="292"/>
                  </a:lnTo>
                  <a:cubicBezTo>
                    <a:pt x="31" y="292"/>
                    <a:pt x="29" y="291"/>
                    <a:pt x="28" y="290"/>
                  </a:cubicBezTo>
                  <a:cubicBezTo>
                    <a:pt x="27" y="289"/>
                    <a:pt x="26" y="287"/>
                    <a:pt x="26" y="285"/>
                  </a:cubicBezTo>
                  <a:lnTo>
                    <a:pt x="26" y="32"/>
                  </a:lnTo>
                  <a:cubicBezTo>
                    <a:pt x="26" y="30"/>
                    <a:pt x="27" y="28"/>
                    <a:pt x="28" y="27"/>
                  </a:cubicBezTo>
                  <a:cubicBezTo>
                    <a:pt x="29" y="26"/>
                    <a:pt x="31" y="25"/>
                    <a:pt x="33" y="25"/>
                  </a:cubicBezTo>
                  <a:lnTo>
                    <a:pt x="393" y="25"/>
                  </a:lnTo>
                  <a:cubicBezTo>
                    <a:pt x="395" y="25"/>
                    <a:pt x="396" y="26"/>
                    <a:pt x="398" y="27"/>
                  </a:cubicBezTo>
                  <a:cubicBezTo>
                    <a:pt x="399" y="28"/>
                    <a:pt x="399" y="30"/>
                    <a:pt x="399" y="32"/>
                  </a:cubicBezTo>
                  <a:lnTo>
                    <a:pt x="399" y="206"/>
                  </a:lnTo>
                  <a:lnTo>
                    <a:pt x="411" y="211"/>
                  </a:lnTo>
                  <a:lnTo>
                    <a:pt x="407" y="230"/>
                  </a:lnTo>
                  <a:lnTo>
                    <a:pt x="425" y="225"/>
                  </a:lnTo>
                  <a:lnTo>
                    <a:pt x="426" y="227"/>
                  </a:lnTo>
                  <a:lnTo>
                    <a:pt x="426" y="32"/>
                  </a:lnTo>
                  <a:cubicBezTo>
                    <a:pt x="426" y="27"/>
                    <a:pt x="425" y="23"/>
                    <a:pt x="424" y="19"/>
                  </a:cubicBezTo>
                  <a:cubicBezTo>
                    <a:pt x="422" y="15"/>
                    <a:pt x="419" y="11"/>
                    <a:pt x="416" y="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0E57CD9-5BC7-464F-B29E-10855B55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" y="2585"/>
              <a:ext cx="73" cy="38"/>
            </a:xfrm>
            <a:custGeom>
              <a:avLst/>
              <a:gdLst>
                <a:gd name="T0" fmla="*/ 0 w 49"/>
                <a:gd name="T1" fmla="*/ 0 h 26"/>
                <a:gd name="T2" fmla="*/ 0 w 49"/>
                <a:gd name="T3" fmla="*/ 0 h 26"/>
                <a:gd name="T4" fmla="*/ 0 w 49"/>
                <a:gd name="T5" fmla="*/ 26 h 26"/>
                <a:gd name="T6" fmla="*/ 27 w 49"/>
                <a:gd name="T7" fmla="*/ 26 h 26"/>
                <a:gd name="T8" fmla="*/ 38 w 49"/>
                <a:gd name="T9" fmla="*/ 26 h 26"/>
                <a:gd name="T10" fmla="*/ 49 w 49"/>
                <a:gd name="T11" fmla="*/ 0 h 26"/>
                <a:gd name="T12" fmla="*/ 27 w 49"/>
                <a:gd name="T13" fmla="*/ 0 h 26"/>
                <a:gd name="T14" fmla="*/ 0 w 4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8" y="2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21A59A3-5D0F-4FA0-B01F-EF15D28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667"/>
              <a:ext cx="3" cy="6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E1756DF-95A7-462F-B897-F04ABB87B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" y="2543"/>
              <a:ext cx="316" cy="317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DB27DE5-9079-42B5-9A46-56DA2B837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2681"/>
              <a:ext cx="38" cy="39"/>
            </a:xfrm>
            <a:custGeom>
              <a:avLst/>
              <a:gdLst>
                <a:gd name="T0" fmla="*/ 21 w 25"/>
                <a:gd name="T1" fmla="*/ 4 h 26"/>
                <a:gd name="T2" fmla="*/ 21 w 25"/>
                <a:gd name="T3" fmla="*/ 4 h 26"/>
                <a:gd name="T4" fmla="*/ 17 w 25"/>
                <a:gd name="T5" fmla="*/ 1 h 26"/>
                <a:gd name="T6" fmla="*/ 12 w 25"/>
                <a:gd name="T7" fmla="*/ 0 h 26"/>
                <a:gd name="T8" fmla="*/ 8 w 25"/>
                <a:gd name="T9" fmla="*/ 1 h 26"/>
                <a:gd name="T10" fmla="*/ 3 w 25"/>
                <a:gd name="T11" fmla="*/ 4 h 26"/>
                <a:gd name="T12" fmla="*/ 1 w 25"/>
                <a:gd name="T13" fmla="*/ 8 h 26"/>
                <a:gd name="T14" fmla="*/ 0 w 25"/>
                <a:gd name="T15" fmla="*/ 13 h 26"/>
                <a:gd name="T16" fmla="*/ 0 w 25"/>
                <a:gd name="T17" fmla="*/ 15 h 26"/>
                <a:gd name="T18" fmla="*/ 1 w 25"/>
                <a:gd name="T19" fmla="*/ 18 h 26"/>
                <a:gd name="T20" fmla="*/ 3 w 25"/>
                <a:gd name="T21" fmla="*/ 22 h 26"/>
                <a:gd name="T22" fmla="*/ 8 w 25"/>
                <a:gd name="T23" fmla="*/ 25 h 26"/>
                <a:gd name="T24" fmla="*/ 12 w 25"/>
                <a:gd name="T25" fmla="*/ 26 h 26"/>
                <a:gd name="T26" fmla="*/ 17 w 25"/>
                <a:gd name="T27" fmla="*/ 25 h 26"/>
                <a:gd name="T28" fmla="*/ 21 w 25"/>
                <a:gd name="T29" fmla="*/ 22 h 26"/>
                <a:gd name="T30" fmla="*/ 24 w 25"/>
                <a:gd name="T31" fmla="*/ 18 h 26"/>
                <a:gd name="T32" fmla="*/ 25 w 25"/>
                <a:gd name="T33" fmla="*/ 15 h 26"/>
                <a:gd name="T34" fmla="*/ 25 w 25"/>
                <a:gd name="T35" fmla="*/ 13 h 26"/>
                <a:gd name="T36" fmla="*/ 24 w 25"/>
                <a:gd name="T37" fmla="*/ 8 h 26"/>
                <a:gd name="T38" fmla="*/ 21 w 25"/>
                <a:gd name="T3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21" y="4"/>
                  </a:moveTo>
                  <a:lnTo>
                    <a:pt x="21" y="4"/>
                  </a:lnTo>
                  <a:cubicBezTo>
                    <a:pt x="20" y="3"/>
                    <a:pt x="19" y="2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6" y="24"/>
                    <a:pt x="8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4" y="26"/>
                    <a:pt x="16" y="26"/>
                    <a:pt x="17" y="25"/>
                  </a:cubicBezTo>
                  <a:cubicBezTo>
                    <a:pt x="19" y="24"/>
                    <a:pt x="20" y="23"/>
                    <a:pt x="21" y="22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1"/>
                    <a:pt x="25" y="10"/>
                    <a:pt x="24" y="8"/>
                  </a:cubicBezTo>
                  <a:cubicBezTo>
                    <a:pt x="24" y="7"/>
                    <a:pt x="23" y="5"/>
                    <a:pt x="21" y="4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E889BD-F530-4881-8050-B1611A26055C}"/>
              </a:ext>
            </a:extLst>
          </p:cNvPr>
          <p:cNvGrpSpPr/>
          <p:nvPr/>
        </p:nvGrpSpPr>
        <p:grpSpPr>
          <a:xfrm>
            <a:off x="2511374" y="4734619"/>
            <a:ext cx="1322884" cy="578051"/>
            <a:chOff x="1671603" y="4900917"/>
            <a:chExt cx="1323259" cy="5782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F509B40-7AC1-459F-8721-026834B9E3BE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106C5096-2551-4FF8-B4B8-589FE87B1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C4B7162-7B50-4C28-8A1F-6412FC862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AB3586-9AE9-461F-8289-D8A2B226EC08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0580E11C-FEE3-4436-B666-F05B6F083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2A11EB0-80BF-46A5-8543-9D494ACF0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A1426B1-F541-43D0-B30C-00CB61A270EE}"/>
              </a:ext>
            </a:extLst>
          </p:cNvPr>
          <p:cNvSpPr txBox="1">
            <a:spLocks/>
          </p:cNvSpPr>
          <p:nvPr/>
        </p:nvSpPr>
        <p:spPr>
          <a:xfrm>
            <a:off x="7035512" y="1126575"/>
            <a:ext cx="4309369" cy="51445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49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Deploy and configure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the Azure Migrate appliance in the source environment</a:t>
            </a:r>
          </a:p>
          <a:p>
            <a:pPr marL="448107" indent="-448107" defTabSz="896181" fontAlgn="base"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Appliance discovers servers and server configurations, and collects performance data (resource utilizations)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for Windows and Linux servers</a:t>
            </a:r>
          </a:p>
          <a:p>
            <a:pPr marL="448107" indent="-448107" defTabSz="896181" fontAlgn="base"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Enable dependency analysis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for each server on Azure Portal </a:t>
            </a:r>
          </a:p>
          <a:p>
            <a:pPr marL="448107" indent="-448107" defTabSz="896181" fontAlgn="base"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lang="en-US" altLang="en-US" sz="1961" dirty="0">
              <a:solidFill>
                <a:schemeClr val="tx2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View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application inventory, roles on servers, and dependencies across servers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B4347-37B4-42CB-9150-2F561058EBCA}"/>
              </a:ext>
            </a:extLst>
          </p:cNvPr>
          <p:cNvSpPr txBox="1">
            <a:spLocks/>
          </p:cNvSpPr>
          <p:nvPr/>
        </p:nvSpPr>
        <p:spPr>
          <a:xfrm>
            <a:off x="589825" y="3991102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i="1" dirty="0">
              <a:solidFill>
                <a:prstClr val="black"/>
              </a:solidFill>
              <a:latin typeface="Segoe U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9EAAEE-CD07-41B7-A147-1BDB464F829E}"/>
              </a:ext>
            </a:extLst>
          </p:cNvPr>
          <p:cNvCxnSpPr>
            <a:cxnSpLocks/>
          </p:cNvCxnSpPr>
          <p:nvPr/>
        </p:nvCxnSpPr>
        <p:spPr>
          <a:xfrm>
            <a:off x="7035513" y="2282760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A52B32-733B-E643-A63C-3CABCBA364F2}"/>
              </a:ext>
            </a:extLst>
          </p:cNvPr>
          <p:cNvCxnSpPr>
            <a:cxnSpLocks/>
          </p:cNvCxnSpPr>
          <p:nvPr/>
        </p:nvCxnSpPr>
        <p:spPr>
          <a:xfrm>
            <a:off x="7035513" y="4028591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57CD28-3FF1-3D44-95AD-84CD1A8D5F87}"/>
              </a:ext>
            </a:extLst>
          </p:cNvPr>
          <p:cNvCxnSpPr>
            <a:cxnSpLocks/>
          </p:cNvCxnSpPr>
          <p:nvPr/>
        </p:nvCxnSpPr>
        <p:spPr>
          <a:xfrm>
            <a:off x="7035513" y="4913667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" name="Graphic 37">
            <a:extLst>
              <a:ext uri="{FF2B5EF4-FFF2-40B4-BE49-F238E27FC236}">
                <a16:creationId xmlns:a16="http://schemas.microsoft.com/office/drawing/2014/main" id="{0F39F789-093E-9E46-8534-A5C4C8A1F698}"/>
              </a:ext>
            </a:extLst>
          </p:cNvPr>
          <p:cNvGrpSpPr/>
          <p:nvPr/>
        </p:nvGrpSpPr>
        <p:grpSpPr>
          <a:xfrm>
            <a:off x="3847800" y="2741113"/>
            <a:ext cx="922124" cy="846360"/>
            <a:chOff x="1726867" y="2839112"/>
            <a:chExt cx="940615" cy="86333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0BC73F8-FDFB-3345-8412-BCBEE0AA494D}"/>
                </a:ext>
              </a:extLst>
            </p:cNvPr>
            <p:cNvSpPr/>
            <p:nvPr/>
          </p:nvSpPr>
          <p:spPr>
            <a:xfrm>
              <a:off x="2093988" y="3233414"/>
              <a:ext cx="376866" cy="56417"/>
            </a:xfrm>
            <a:custGeom>
              <a:avLst/>
              <a:gdLst>
                <a:gd name="connsiteX0" fmla="*/ 376867 w 376866"/>
                <a:gd name="connsiteY0" fmla="*/ 0 h 56417"/>
                <a:gd name="connsiteX1" fmla="*/ 376867 w 376866"/>
                <a:gd name="connsiteY1" fmla="*/ 56418 h 56417"/>
                <a:gd name="connsiteX2" fmla="*/ 0 w 376866"/>
                <a:gd name="connsiteY2" fmla="*/ 56418 h 56417"/>
                <a:gd name="connsiteX3" fmla="*/ 0 w 376866"/>
                <a:gd name="connsiteY3" fmla="*/ 0 h 56417"/>
                <a:gd name="connsiteX4" fmla="*/ 376867 w 376866"/>
                <a:gd name="connsiteY4" fmla="*/ 0 h 5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66" h="56417">
                  <a:moveTo>
                    <a:pt x="376867" y="0"/>
                  </a:moveTo>
                  <a:lnTo>
                    <a:pt x="376867" y="56418"/>
                  </a:lnTo>
                  <a:lnTo>
                    <a:pt x="0" y="56418"/>
                  </a:lnTo>
                  <a:lnTo>
                    <a:pt x="0" y="0"/>
                  </a:lnTo>
                  <a:lnTo>
                    <a:pt x="376867" y="0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EAE53AE-F7A3-CD47-A873-971D3D9DE492}"/>
                </a:ext>
              </a:extLst>
            </p:cNvPr>
            <p:cNvSpPr/>
            <p:nvPr/>
          </p:nvSpPr>
          <p:spPr>
            <a:xfrm>
              <a:off x="2066165" y="2950326"/>
              <a:ext cx="320448" cy="301599"/>
            </a:xfrm>
            <a:custGeom>
              <a:avLst/>
              <a:gdLst>
                <a:gd name="connsiteX0" fmla="*/ 282749 w 320448"/>
                <a:gd name="connsiteY0" fmla="*/ 0 h 301599"/>
                <a:gd name="connsiteX1" fmla="*/ 320449 w 320448"/>
                <a:gd name="connsiteY1" fmla="*/ 0 h 301599"/>
                <a:gd name="connsiteX2" fmla="*/ 320449 w 320448"/>
                <a:gd name="connsiteY2" fmla="*/ 37700 h 301599"/>
                <a:gd name="connsiteX3" fmla="*/ 37700 w 320448"/>
                <a:gd name="connsiteY3" fmla="*/ 301599 h 301599"/>
                <a:gd name="connsiteX4" fmla="*/ 0 w 320448"/>
                <a:gd name="connsiteY4" fmla="*/ 301599 h 301599"/>
                <a:gd name="connsiteX5" fmla="*/ 0 w 320448"/>
                <a:gd name="connsiteY5" fmla="*/ 263899 h 301599"/>
                <a:gd name="connsiteX6" fmla="*/ 282749 w 320448"/>
                <a:gd name="connsiteY6" fmla="*/ 0 h 3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48" h="301599">
                  <a:moveTo>
                    <a:pt x="282749" y="0"/>
                  </a:moveTo>
                  <a:lnTo>
                    <a:pt x="320449" y="0"/>
                  </a:lnTo>
                  <a:lnTo>
                    <a:pt x="320449" y="37700"/>
                  </a:lnTo>
                  <a:lnTo>
                    <a:pt x="37700" y="301599"/>
                  </a:lnTo>
                  <a:lnTo>
                    <a:pt x="0" y="301599"/>
                  </a:lnTo>
                  <a:lnTo>
                    <a:pt x="0" y="263899"/>
                  </a:lnTo>
                  <a:lnTo>
                    <a:pt x="282749" y="0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4AE967D-6C48-4944-937C-44498E0131C0}"/>
                </a:ext>
              </a:extLst>
            </p:cNvPr>
            <p:cNvSpPr/>
            <p:nvPr/>
          </p:nvSpPr>
          <p:spPr>
            <a:xfrm>
              <a:off x="2066165" y="3270775"/>
              <a:ext cx="320448" cy="320448"/>
            </a:xfrm>
            <a:custGeom>
              <a:avLst/>
              <a:gdLst>
                <a:gd name="connsiteX0" fmla="*/ 282749 w 320448"/>
                <a:gd name="connsiteY0" fmla="*/ 320449 h 320448"/>
                <a:gd name="connsiteX1" fmla="*/ 320449 w 320448"/>
                <a:gd name="connsiteY1" fmla="*/ 320449 h 320448"/>
                <a:gd name="connsiteX2" fmla="*/ 320449 w 320448"/>
                <a:gd name="connsiteY2" fmla="*/ 282749 h 320448"/>
                <a:gd name="connsiteX3" fmla="*/ 37700 w 320448"/>
                <a:gd name="connsiteY3" fmla="*/ 0 h 320448"/>
                <a:gd name="connsiteX4" fmla="*/ 0 w 320448"/>
                <a:gd name="connsiteY4" fmla="*/ 0 h 320448"/>
                <a:gd name="connsiteX5" fmla="*/ 0 w 320448"/>
                <a:gd name="connsiteY5" fmla="*/ 37700 h 320448"/>
                <a:gd name="connsiteX6" fmla="*/ 282749 w 320448"/>
                <a:gd name="connsiteY6" fmla="*/ 320449 h 3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48" h="320448">
                  <a:moveTo>
                    <a:pt x="282749" y="320449"/>
                  </a:moveTo>
                  <a:lnTo>
                    <a:pt x="320449" y="320449"/>
                  </a:lnTo>
                  <a:lnTo>
                    <a:pt x="320449" y="282749"/>
                  </a:lnTo>
                  <a:lnTo>
                    <a:pt x="37700" y="0"/>
                  </a:lnTo>
                  <a:lnTo>
                    <a:pt x="0" y="0"/>
                  </a:lnTo>
                  <a:lnTo>
                    <a:pt x="0" y="37700"/>
                  </a:lnTo>
                  <a:lnTo>
                    <a:pt x="282749" y="320449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A17B13-2EC4-6C45-B968-AF26F6BAD1A2}"/>
                </a:ext>
              </a:extLst>
            </p:cNvPr>
            <p:cNvSpPr/>
            <p:nvPr/>
          </p:nvSpPr>
          <p:spPr>
            <a:xfrm>
              <a:off x="1726867" y="3082558"/>
              <a:ext cx="113099" cy="358148"/>
            </a:xfrm>
            <a:custGeom>
              <a:avLst/>
              <a:gdLst>
                <a:gd name="connsiteX0" fmla="*/ 36795 w 113099"/>
                <a:gd name="connsiteY0" fmla="*/ 0 h 358148"/>
                <a:gd name="connsiteX1" fmla="*/ 113100 w 113099"/>
                <a:gd name="connsiteY1" fmla="*/ 0 h 358148"/>
                <a:gd name="connsiteX2" fmla="*/ 113100 w 113099"/>
                <a:gd name="connsiteY2" fmla="*/ 358149 h 358148"/>
                <a:gd name="connsiteX3" fmla="*/ 38190 w 113099"/>
                <a:gd name="connsiteY3" fmla="*/ 358149 h 358148"/>
                <a:gd name="connsiteX4" fmla="*/ 0 w 113099"/>
                <a:gd name="connsiteY4" fmla="*/ 319959 h 358148"/>
                <a:gd name="connsiteX5" fmla="*/ 0 w 113099"/>
                <a:gd name="connsiteY5" fmla="*/ 36795 h 358148"/>
                <a:gd name="connsiteX6" fmla="*/ 36795 w 113099"/>
                <a:gd name="connsiteY6" fmla="*/ 0 h 35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9" h="358148">
                  <a:moveTo>
                    <a:pt x="36795" y="0"/>
                  </a:moveTo>
                  <a:lnTo>
                    <a:pt x="113100" y="0"/>
                  </a:lnTo>
                  <a:lnTo>
                    <a:pt x="113100" y="358149"/>
                  </a:lnTo>
                  <a:lnTo>
                    <a:pt x="38190" y="358149"/>
                  </a:lnTo>
                  <a:cubicBezTo>
                    <a:pt x="17097" y="358149"/>
                    <a:pt x="0" y="341052"/>
                    <a:pt x="0" y="319959"/>
                  </a:cubicBezTo>
                  <a:lnTo>
                    <a:pt x="0" y="36795"/>
                  </a:lnTo>
                  <a:cubicBezTo>
                    <a:pt x="0" y="16475"/>
                    <a:pt x="16475" y="0"/>
                    <a:pt x="36795" y="0"/>
                  </a:cubicBezTo>
                  <a:close/>
                </a:path>
              </a:pathLst>
            </a:custGeom>
            <a:solidFill>
              <a:srgbClr val="3999C6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2D90295-2588-5A4D-A208-1527A0D2D6FD}"/>
                </a:ext>
              </a:extLst>
            </p:cNvPr>
            <p:cNvSpPr/>
            <p:nvPr/>
          </p:nvSpPr>
          <p:spPr>
            <a:xfrm>
              <a:off x="1726867" y="3082558"/>
              <a:ext cx="113099" cy="358148"/>
            </a:xfrm>
            <a:custGeom>
              <a:avLst/>
              <a:gdLst>
                <a:gd name="connsiteX0" fmla="*/ 36795 w 113099"/>
                <a:gd name="connsiteY0" fmla="*/ 0 h 358148"/>
                <a:gd name="connsiteX1" fmla="*/ 113100 w 113099"/>
                <a:gd name="connsiteY1" fmla="*/ 0 h 358148"/>
                <a:gd name="connsiteX2" fmla="*/ 113100 w 113099"/>
                <a:gd name="connsiteY2" fmla="*/ 358149 h 358148"/>
                <a:gd name="connsiteX3" fmla="*/ 38190 w 113099"/>
                <a:gd name="connsiteY3" fmla="*/ 358149 h 358148"/>
                <a:gd name="connsiteX4" fmla="*/ 0 w 113099"/>
                <a:gd name="connsiteY4" fmla="*/ 319959 h 358148"/>
                <a:gd name="connsiteX5" fmla="*/ 0 w 113099"/>
                <a:gd name="connsiteY5" fmla="*/ 36795 h 358148"/>
                <a:gd name="connsiteX6" fmla="*/ 36795 w 113099"/>
                <a:gd name="connsiteY6" fmla="*/ 0 h 35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9" h="358148">
                  <a:moveTo>
                    <a:pt x="36795" y="0"/>
                  </a:moveTo>
                  <a:lnTo>
                    <a:pt x="113100" y="0"/>
                  </a:lnTo>
                  <a:lnTo>
                    <a:pt x="113100" y="358149"/>
                  </a:lnTo>
                  <a:lnTo>
                    <a:pt x="38190" y="358149"/>
                  </a:lnTo>
                  <a:cubicBezTo>
                    <a:pt x="17097" y="358149"/>
                    <a:pt x="0" y="341052"/>
                    <a:pt x="0" y="319959"/>
                  </a:cubicBezTo>
                  <a:lnTo>
                    <a:pt x="0" y="36795"/>
                  </a:lnTo>
                  <a:cubicBezTo>
                    <a:pt x="0" y="16475"/>
                    <a:pt x="16475" y="0"/>
                    <a:pt x="36795" y="0"/>
                  </a:cubicBez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3DBC8D8-396A-3241-932E-1D20D9291135}"/>
                </a:ext>
              </a:extLst>
            </p:cNvPr>
            <p:cNvSpPr/>
            <p:nvPr/>
          </p:nvSpPr>
          <p:spPr>
            <a:xfrm>
              <a:off x="1858816" y="3026009"/>
              <a:ext cx="245049" cy="471248"/>
            </a:xfrm>
            <a:custGeom>
              <a:avLst/>
              <a:gdLst>
                <a:gd name="connsiteX0" fmla="*/ 0 w 245049"/>
                <a:gd name="connsiteY0" fmla="*/ 433549 h 471248"/>
                <a:gd name="connsiteX1" fmla="*/ 0 w 245049"/>
                <a:gd name="connsiteY1" fmla="*/ 37700 h 471248"/>
                <a:gd name="connsiteX2" fmla="*/ 37700 w 245049"/>
                <a:gd name="connsiteY2" fmla="*/ 0 h 471248"/>
                <a:gd name="connsiteX3" fmla="*/ 207349 w 245049"/>
                <a:gd name="connsiteY3" fmla="*/ 0 h 471248"/>
                <a:gd name="connsiteX4" fmla="*/ 245049 w 245049"/>
                <a:gd name="connsiteY4" fmla="*/ 37700 h 471248"/>
                <a:gd name="connsiteX5" fmla="*/ 245049 w 245049"/>
                <a:gd name="connsiteY5" fmla="*/ 433549 h 471248"/>
                <a:gd name="connsiteX6" fmla="*/ 207349 w 245049"/>
                <a:gd name="connsiteY6" fmla="*/ 471248 h 471248"/>
                <a:gd name="connsiteX7" fmla="*/ 37700 w 245049"/>
                <a:gd name="connsiteY7" fmla="*/ 471248 h 471248"/>
                <a:gd name="connsiteX8" fmla="*/ 0 w 245049"/>
                <a:gd name="connsiteY8" fmla="*/ 433549 h 4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049" h="471248">
                  <a:moveTo>
                    <a:pt x="0" y="433549"/>
                  </a:moveTo>
                  <a:lnTo>
                    <a:pt x="0" y="37700"/>
                  </a:lnTo>
                  <a:cubicBezTo>
                    <a:pt x="0" y="16871"/>
                    <a:pt x="16871" y="0"/>
                    <a:pt x="37700" y="0"/>
                  </a:cubicBezTo>
                  <a:lnTo>
                    <a:pt x="207349" y="0"/>
                  </a:lnTo>
                  <a:cubicBezTo>
                    <a:pt x="228179" y="0"/>
                    <a:pt x="245049" y="16871"/>
                    <a:pt x="245049" y="37700"/>
                  </a:cubicBezTo>
                  <a:lnTo>
                    <a:pt x="245049" y="433549"/>
                  </a:lnTo>
                  <a:cubicBezTo>
                    <a:pt x="245049" y="454378"/>
                    <a:pt x="228179" y="471248"/>
                    <a:pt x="207349" y="471248"/>
                  </a:cubicBezTo>
                  <a:lnTo>
                    <a:pt x="37700" y="471248"/>
                  </a:lnTo>
                  <a:cubicBezTo>
                    <a:pt x="16871" y="471248"/>
                    <a:pt x="0" y="454378"/>
                    <a:pt x="0" y="433549"/>
                  </a:cubicBezTo>
                  <a:close/>
                </a:path>
              </a:pathLst>
            </a:custGeom>
            <a:solidFill>
              <a:srgbClr val="7A7A7A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7BADF69-78CA-3B40-A098-6F41454678E6}"/>
                </a:ext>
              </a:extLst>
            </p:cNvPr>
            <p:cNvSpPr/>
            <p:nvPr/>
          </p:nvSpPr>
          <p:spPr>
            <a:xfrm>
              <a:off x="1896516" y="3063426"/>
              <a:ext cx="160224" cy="320448"/>
            </a:xfrm>
            <a:custGeom>
              <a:avLst/>
              <a:gdLst>
                <a:gd name="connsiteX0" fmla="*/ 0 w 160224"/>
                <a:gd name="connsiteY0" fmla="*/ 320449 h 320448"/>
                <a:gd name="connsiteX1" fmla="*/ 0 w 160224"/>
                <a:gd name="connsiteY1" fmla="*/ 21074 h 320448"/>
                <a:gd name="connsiteX2" fmla="*/ 21093 w 160224"/>
                <a:gd name="connsiteY2" fmla="*/ 0 h 320448"/>
                <a:gd name="connsiteX3" fmla="*/ 160224 w 160224"/>
                <a:gd name="connsiteY3" fmla="*/ 0 h 320448"/>
                <a:gd name="connsiteX4" fmla="*/ 0 w 160224"/>
                <a:gd name="connsiteY4" fmla="*/ 320449 h 3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24" h="320448">
                  <a:moveTo>
                    <a:pt x="0" y="320449"/>
                  </a:moveTo>
                  <a:lnTo>
                    <a:pt x="0" y="21074"/>
                  </a:lnTo>
                  <a:cubicBezTo>
                    <a:pt x="0" y="9444"/>
                    <a:pt x="9444" y="0"/>
                    <a:pt x="21093" y="0"/>
                  </a:cubicBezTo>
                  <a:lnTo>
                    <a:pt x="160224" y="0"/>
                  </a:lnTo>
                  <a:lnTo>
                    <a:pt x="0" y="320449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E486E7-3FCE-084C-AA69-27EB69ECEBFE}"/>
                </a:ext>
              </a:extLst>
            </p:cNvPr>
            <p:cNvSpPr/>
            <p:nvPr/>
          </p:nvSpPr>
          <p:spPr>
            <a:xfrm>
              <a:off x="2256550" y="2839126"/>
              <a:ext cx="241283" cy="241269"/>
            </a:xfrm>
            <a:custGeom>
              <a:avLst/>
              <a:gdLst>
                <a:gd name="connsiteX0" fmla="*/ 35344 w 241283"/>
                <a:gd name="connsiteY0" fmla="*/ 35330 h 241269"/>
                <a:gd name="connsiteX1" fmla="*/ 205954 w 241283"/>
                <a:gd name="connsiteY1" fmla="*/ 35330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30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30"/>
                  </a:moveTo>
                  <a:cubicBezTo>
                    <a:pt x="82450" y="-11777"/>
                    <a:pt x="158848" y="-11777"/>
                    <a:pt x="205954" y="35330"/>
                  </a:cubicBezTo>
                  <a:cubicBezTo>
                    <a:pt x="253060" y="82436"/>
                    <a:pt x="253060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6"/>
                    <a:pt x="35344" y="35330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E6BC147-291C-A942-A972-65E89F6CB403}"/>
                </a:ext>
              </a:extLst>
            </p:cNvPr>
            <p:cNvSpPr/>
            <p:nvPr/>
          </p:nvSpPr>
          <p:spPr>
            <a:xfrm>
              <a:off x="2256550" y="2839112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40 w 173739"/>
                <a:gd name="connsiteY1" fmla="*/ 12327 h 229007"/>
                <a:gd name="connsiteX2" fmla="*/ 67595 w 173739"/>
                <a:gd name="connsiteY2" fmla="*/ 229007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40" y="12327"/>
                  </a:cubicBezTo>
                  <a:lnTo>
                    <a:pt x="67595" y="229007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4FA3BD-90D9-734F-887F-977079BAC5A7}"/>
                </a:ext>
              </a:extLst>
            </p:cNvPr>
            <p:cNvSpPr/>
            <p:nvPr/>
          </p:nvSpPr>
          <p:spPr>
            <a:xfrm>
              <a:off x="2426199" y="3140725"/>
              <a:ext cx="241283" cy="241269"/>
            </a:xfrm>
            <a:custGeom>
              <a:avLst/>
              <a:gdLst>
                <a:gd name="connsiteX0" fmla="*/ 35344 w 241283"/>
                <a:gd name="connsiteY0" fmla="*/ 35330 h 241269"/>
                <a:gd name="connsiteX1" fmla="*/ 205954 w 241283"/>
                <a:gd name="connsiteY1" fmla="*/ 35330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30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30"/>
                  </a:moveTo>
                  <a:cubicBezTo>
                    <a:pt x="82450" y="-11777"/>
                    <a:pt x="158848" y="-11777"/>
                    <a:pt x="205954" y="35330"/>
                  </a:cubicBezTo>
                  <a:cubicBezTo>
                    <a:pt x="253061" y="82436"/>
                    <a:pt x="253061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6"/>
                    <a:pt x="35344" y="35330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15C36B7-01AE-F64C-9889-EE11ACF7FF23}"/>
                </a:ext>
              </a:extLst>
            </p:cNvPr>
            <p:cNvSpPr/>
            <p:nvPr/>
          </p:nvSpPr>
          <p:spPr>
            <a:xfrm>
              <a:off x="2426200" y="3140711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39 w 173739"/>
                <a:gd name="connsiteY1" fmla="*/ 12327 h 229007"/>
                <a:gd name="connsiteX2" fmla="*/ 67595 w 173739"/>
                <a:gd name="connsiteY2" fmla="*/ 229008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39" y="12327"/>
                  </a:cubicBezTo>
                  <a:lnTo>
                    <a:pt x="67595" y="229008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41F0136-78CA-9046-ACB3-F27D09F6124E}"/>
                </a:ext>
              </a:extLst>
            </p:cNvPr>
            <p:cNvSpPr/>
            <p:nvPr/>
          </p:nvSpPr>
          <p:spPr>
            <a:xfrm>
              <a:off x="2256550" y="3461174"/>
              <a:ext cx="241283" cy="241269"/>
            </a:xfrm>
            <a:custGeom>
              <a:avLst/>
              <a:gdLst>
                <a:gd name="connsiteX0" fmla="*/ 35344 w 241283"/>
                <a:gd name="connsiteY0" fmla="*/ 35329 h 241269"/>
                <a:gd name="connsiteX1" fmla="*/ 205954 w 241283"/>
                <a:gd name="connsiteY1" fmla="*/ 35329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29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29"/>
                  </a:moveTo>
                  <a:cubicBezTo>
                    <a:pt x="82450" y="-11776"/>
                    <a:pt x="158848" y="-11776"/>
                    <a:pt x="205954" y="35329"/>
                  </a:cubicBezTo>
                  <a:cubicBezTo>
                    <a:pt x="253060" y="82435"/>
                    <a:pt x="253060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5"/>
                    <a:pt x="35344" y="35329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167391F-FC34-704E-AE1D-6345210F99B0}"/>
                </a:ext>
              </a:extLst>
            </p:cNvPr>
            <p:cNvSpPr/>
            <p:nvPr/>
          </p:nvSpPr>
          <p:spPr>
            <a:xfrm>
              <a:off x="2256550" y="3461160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40 w 173739"/>
                <a:gd name="connsiteY1" fmla="*/ 12327 h 229007"/>
                <a:gd name="connsiteX2" fmla="*/ 67595 w 173739"/>
                <a:gd name="connsiteY2" fmla="*/ 229007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40" y="12327"/>
                  </a:cubicBezTo>
                  <a:lnTo>
                    <a:pt x="67595" y="229007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0E76EE-DCB7-8540-BF4F-D1C1D7E7A9ED}"/>
              </a:ext>
            </a:extLst>
          </p:cNvPr>
          <p:cNvGrpSpPr/>
          <p:nvPr/>
        </p:nvGrpSpPr>
        <p:grpSpPr>
          <a:xfrm>
            <a:off x="1141254" y="2752437"/>
            <a:ext cx="1210731" cy="834814"/>
            <a:chOff x="788200" y="3909788"/>
            <a:chExt cx="1075411" cy="741509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B89FE4A-1F89-064F-BA31-0570B117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2102" y="3909788"/>
              <a:ext cx="741509" cy="741509"/>
            </a:xfrm>
            <a:prstGeom prst="rect">
              <a:avLst/>
            </a:prstGeom>
          </p:spPr>
        </p:pic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0CB7C1F6-FD83-0A46-825B-68FB9B0D0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788200" y="4164235"/>
              <a:ext cx="532872" cy="48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4" descr="Image result for vmware icon transparent">
            <a:extLst>
              <a:ext uri="{FF2B5EF4-FFF2-40B4-BE49-F238E27FC236}">
                <a16:creationId xmlns:a16="http://schemas.microsoft.com/office/drawing/2014/main" id="{DC89C028-972E-A549-B6D3-46EB1813A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144" y="5651107"/>
            <a:ext cx="1530301" cy="2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E043EB1-2701-504E-906A-0185AE2E30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Agentless for VMware VMs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0D8C399-52EF-D94A-A762-11E374A6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Dependency analysis: Process</a:t>
            </a:r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1FF3D793-8DA6-4173-AB77-28B55CC93BD4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8184C-3FCC-46E3-A1BD-C4C0FDB47D72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A77D91-89FA-4BBE-9914-51B92D2CA618}"/>
              </a:ext>
            </a:extLst>
          </p:cNvPr>
          <p:cNvSpPr/>
          <p:nvPr/>
        </p:nvSpPr>
        <p:spPr bwMode="auto">
          <a:xfrm>
            <a:off x="6324224" y="487"/>
            <a:ext cx="5867777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264D5-5BED-4428-AFE5-682B453B1775}"/>
              </a:ext>
            </a:extLst>
          </p:cNvPr>
          <p:cNvGrpSpPr/>
          <p:nvPr/>
        </p:nvGrpSpPr>
        <p:grpSpPr>
          <a:xfrm>
            <a:off x="2147332" y="1619706"/>
            <a:ext cx="2071100" cy="2069512"/>
            <a:chOff x="1622425" y="1333500"/>
            <a:chExt cx="2071688" cy="2070100"/>
          </a:xfrm>
          <a:effectLst>
            <a:outerShdw blurRad="381000" sx="81000" sy="81000" algn="ctr" rotWithShape="0">
              <a:prstClr val="black">
                <a:alpha val="16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F1F10B-6802-4187-AEBB-00BB0D2A2DA9}"/>
                </a:ext>
              </a:extLst>
            </p:cNvPr>
            <p:cNvGrpSpPr/>
            <p:nvPr/>
          </p:nvGrpSpPr>
          <p:grpSpPr>
            <a:xfrm>
              <a:off x="1622425" y="1333500"/>
              <a:ext cx="2071688" cy="2070100"/>
              <a:chOff x="1622425" y="1333500"/>
              <a:chExt cx="2071688" cy="2070100"/>
            </a:xfrm>
          </p:grpSpPr>
          <p:sp>
            <p:nvSpPr>
              <p:cNvPr id="17" name="AutoShape 6">
                <a:extLst>
                  <a:ext uri="{FF2B5EF4-FFF2-40B4-BE49-F238E27FC236}">
                    <a16:creationId xmlns:a16="http://schemas.microsoft.com/office/drawing/2014/main" id="{ED0AA760-CA8B-4741-B5BC-93C1A756DC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22425" y="1333500"/>
                <a:ext cx="2068513" cy="207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261D00AC-DD83-4A37-B91F-0796ECA4A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513" y="1528763"/>
                <a:ext cx="2006600" cy="1255713"/>
              </a:xfrm>
              <a:custGeom>
                <a:avLst/>
                <a:gdLst>
                  <a:gd name="T0" fmla="*/ 100 w 400"/>
                  <a:gd name="T1" fmla="*/ 50 h 250"/>
                  <a:gd name="T2" fmla="*/ 100 w 400"/>
                  <a:gd name="T3" fmla="*/ 50 h 250"/>
                  <a:gd name="T4" fmla="*/ 61 w 400"/>
                  <a:gd name="T5" fmla="*/ 58 h 250"/>
                  <a:gd name="T6" fmla="*/ 29 w 400"/>
                  <a:gd name="T7" fmla="*/ 79 h 250"/>
                  <a:gd name="T8" fmla="*/ 8 w 400"/>
                  <a:gd name="T9" fmla="*/ 111 h 250"/>
                  <a:gd name="T10" fmla="*/ 0 w 400"/>
                  <a:gd name="T11" fmla="*/ 150 h 250"/>
                  <a:gd name="T12" fmla="*/ 8 w 400"/>
                  <a:gd name="T13" fmla="*/ 189 h 250"/>
                  <a:gd name="T14" fmla="*/ 29 w 400"/>
                  <a:gd name="T15" fmla="*/ 221 h 250"/>
                  <a:gd name="T16" fmla="*/ 61 w 400"/>
                  <a:gd name="T17" fmla="*/ 242 h 250"/>
                  <a:gd name="T18" fmla="*/ 100 w 400"/>
                  <a:gd name="T19" fmla="*/ 250 h 250"/>
                  <a:gd name="T20" fmla="*/ 106 w 400"/>
                  <a:gd name="T21" fmla="*/ 250 h 250"/>
                  <a:gd name="T22" fmla="*/ 200 w 400"/>
                  <a:gd name="T23" fmla="*/ 156 h 250"/>
                  <a:gd name="T24" fmla="*/ 294 w 400"/>
                  <a:gd name="T25" fmla="*/ 250 h 250"/>
                  <a:gd name="T26" fmla="*/ 325 w 400"/>
                  <a:gd name="T27" fmla="*/ 250 h 250"/>
                  <a:gd name="T28" fmla="*/ 354 w 400"/>
                  <a:gd name="T29" fmla="*/ 244 h 250"/>
                  <a:gd name="T30" fmla="*/ 378 w 400"/>
                  <a:gd name="T31" fmla="*/ 228 h 250"/>
                  <a:gd name="T32" fmla="*/ 394 w 400"/>
                  <a:gd name="T33" fmla="*/ 204 h 250"/>
                  <a:gd name="T34" fmla="*/ 400 w 400"/>
                  <a:gd name="T35" fmla="*/ 175 h 250"/>
                  <a:gd name="T36" fmla="*/ 394 w 400"/>
                  <a:gd name="T37" fmla="*/ 146 h 250"/>
                  <a:gd name="T38" fmla="*/ 378 w 400"/>
                  <a:gd name="T39" fmla="*/ 122 h 250"/>
                  <a:gd name="T40" fmla="*/ 354 w 400"/>
                  <a:gd name="T41" fmla="*/ 106 h 250"/>
                  <a:gd name="T42" fmla="*/ 324 w 400"/>
                  <a:gd name="T43" fmla="*/ 100 h 250"/>
                  <a:gd name="T44" fmla="*/ 312 w 400"/>
                  <a:gd name="T45" fmla="*/ 60 h 250"/>
                  <a:gd name="T46" fmla="*/ 287 w 400"/>
                  <a:gd name="T47" fmla="*/ 29 h 250"/>
                  <a:gd name="T48" fmla="*/ 253 w 400"/>
                  <a:gd name="T49" fmla="*/ 8 h 250"/>
                  <a:gd name="T50" fmla="*/ 212 w 400"/>
                  <a:gd name="T51" fmla="*/ 0 h 250"/>
                  <a:gd name="T52" fmla="*/ 184 w 400"/>
                  <a:gd name="T53" fmla="*/ 4 h 250"/>
                  <a:gd name="T54" fmla="*/ 158 w 400"/>
                  <a:gd name="T55" fmla="*/ 14 h 250"/>
                  <a:gd name="T56" fmla="*/ 136 w 400"/>
                  <a:gd name="T57" fmla="*/ 30 h 250"/>
                  <a:gd name="T58" fmla="*/ 118 w 400"/>
                  <a:gd name="T59" fmla="*/ 52 h 250"/>
                  <a:gd name="T60" fmla="*/ 100 w 400"/>
                  <a:gd name="T61" fmla="*/ 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0" h="250">
                    <a:moveTo>
                      <a:pt x="100" y="50"/>
                    </a:moveTo>
                    <a:lnTo>
                      <a:pt x="100" y="50"/>
                    </a:lnTo>
                    <a:cubicBezTo>
                      <a:pt x="86" y="50"/>
                      <a:pt x="73" y="53"/>
                      <a:pt x="61" y="58"/>
                    </a:cubicBezTo>
                    <a:cubicBezTo>
                      <a:pt x="49" y="63"/>
                      <a:pt x="38" y="70"/>
                      <a:pt x="29" y="79"/>
                    </a:cubicBezTo>
                    <a:cubicBezTo>
                      <a:pt x="20" y="88"/>
                      <a:pt x="13" y="99"/>
                      <a:pt x="8" y="111"/>
                    </a:cubicBezTo>
                    <a:cubicBezTo>
                      <a:pt x="2" y="123"/>
                      <a:pt x="0" y="136"/>
                      <a:pt x="0" y="150"/>
                    </a:cubicBezTo>
                    <a:cubicBezTo>
                      <a:pt x="0" y="164"/>
                      <a:pt x="2" y="177"/>
                      <a:pt x="8" y="189"/>
                    </a:cubicBezTo>
                    <a:cubicBezTo>
                      <a:pt x="13" y="201"/>
                      <a:pt x="20" y="212"/>
                      <a:pt x="29" y="221"/>
                    </a:cubicBezTo>
                    <a:cubicBezTo>
                      <a:pt x="38" y="230"/>
                      <a:pt x="49" y="237"/>
                      <a:pt x="61" y="242"/>
                    </a:cubicBezTo>
                    <a:cubicBezTo>
                      <a:pt x="73" y="247"/>
                      <a:pt x="86" y="250"/>
                      <a:pt x="100" y="250"/>
                    </a:cubicBezTo>
                    <a:lnTo>
                      <a:pt x="106" y="250"/>
                    </a:lnTo>
                    <a:lnTo>
                      <a:pt x="200" y="156"/>
                    </a:lnTo>
                    <a:lnTo>
                      <a:pt x="294" y="250"/>
                    </a:lnTo>
                    <a:lnTo>
                      <a:pt x="325" y="250"/>
                    </a:lnTo>
                    <a:cubicBezTo>
                      <a:pt x="335" y="250"/>
                      <a:pt x="345" y="248"/>
                      <a:pt x="354" y="244"/>
                    </a:cubicBezTo>
                    <a:cubicBezTo>
                      <a:pt x="363" y="240"/>
                      <a:pt x="371" y="235"/>
                      <a:pt x="378" y="228"/>
                    </a:cubicBezTo>
                    <a:cubicBezTo>
                      <a:pt x="385" y="221"/>
                      <a:pt x="390" y="213"/>
                      <a:pt x="394" y="204"/>
                    </a:cubicBezTo>
                    <a:cubicBezTo>
                      <a:pt x="398" y="195"/>
                      <a:pt x="400" y="185"/>
                      <a:pt x="400" y="175"/>
                    </a:cubicBezTo>
                    <a:cubicBezTo>
                      <a:pt x="400" y="164"/>
                      <a:pt x="398" y="155"/>
                      <a:pt x="394" y="146"/>
                    </a:cubicBezTo>
                    <a:cubicBezTo>
                      <a:pt x="390" y="136"/>
                      <a:pt x="384" y="129"/>
                      <a:pt x="378" y="122"/>
                    </a:cubicBezTo>
                    <a:cubicBezTo>
                      <a:pt x="371" y="115"/>
                      <a:pt x="363" y="110"/>
                      <a:pt x="354" y="106"/>
                    </a:cubicBezTo>
                    <a:cubicBezTo>
                      <a:pt x="344" y="102"/>
                      <a:pt x="335" y="100"/>
                      <a:pt x="324" y="100"/>
                    </a:cubicBezTo>
                    <a:cubicBezTo>
                      <a:pt x="322" y="86"/>
                      <a:pt x="318" y="73"/>
                      <a:pt x="312" y="60"/>
                    </a:cubicBezTo>
                    <a:cubicBezTo>
                      <a:pt x="305" y="48"/>
                      <a:pt x="297" y="38"/>
                      <a:pt x="287" y="29"/>
                    </a:cubicBezTo>
                    <a:cubicBezTo>
                      <a:pt x="277" y="20"/>
                      <a:pt x="266" y="13"/>
                      <a:pt x="253" y="8"/>
                    </a:cubicBezTo>
                    <a:cubicBezTo>
                      <a:pt x="240" y="3"/>
                      <a:pt x="227" y="0"/>
                      <a:pt x="212" y="0"/>
                    </a:cubicBezTo>
                    <a:cubicBezTo>
                      <a:pt x="203" y="0"/>
                      <a:pt x="193" y="1"/>
                      <a:pt x="184" y="4"/>
                    </a:cubicBezTo>
                    <a:cubicBezTo>
                      <a:pt x="175" y="6"/>
                      <a:pt x="166" y="9"/>
                      <a:pt x="158" y="14"/>
                    </a:cubicBezTo>
                    <a:cubicBezTo>
                      <a:pt x="150" y="18"/>
                      <a:pt x="143" y="24"/>
                      <a:pt x="136" y="30"/>
                    </a:cubicBezTo>
                    <a:cubicBezTo>
                      <a:pt x="129" y="36"/>
                      <a:pt x="123" y="44"/>
                      <a:pt x="118" y="52"/>
                    </a:cubicBezTo>
                    <a:cubicBezTo>
                      <a:pt x="112" y="51"/>
                      <a:pt x="106" y="50"/>
                      <a:pt x="100" y="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0">
                <a:solidFill>
                  <a:srgbClr val="0078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A78FC47-FC6B-4B65-98BA-2D0F9081F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2533650"/>
              <a:ext cx="631825" cy="692150"/>
            </a:xfrm>
            <a:custGeom>
              <a:avLst/>
              <a:gdLst>
                <a:gd name="T0" fmla="*/ 76 w 126"/>
                <a:gd name="T1" fmla="*/ 138 h 138"/>
                <a:gd name="T2" fmla="*/ 76 w 126"/>
                <a:gd name="T3" fmla="*/ 138 h 138"/>
                <a:gd name="T4" fmla="*/ 76 w 126"/>
                <a:gd name="T5" fmla="*/ 51 h 138"/>
                <a:gd name="T6" fmla="*/ 107 w 126"/>
                <a:gd name="T7" fmla="*/ 81 h 138"/>
                <a:gd name="T8" fmla="*/ 126 w 126"/>
                <a:gd name="T9" fmla="*/ 62 h 138"/>
                <a:gd name="T10" fmla="*/ 63 w 126"/>
                <a:gd name="T11" fmla="*/ 0 h 138"/>
                <a:gd name="T12" fmla="*/ 0 w 126"/>
                <a:gd name="T13" fmla="*/ 62 h 138"/>
                <a:gd name="T14" fmla="*/ 19 w 126"/>
                <a:gd name="T15" fmla="*/ 81 h 138"/>
                <a:gd name="T16" fmla="*/ 49 w 126"/>
                <a:gd name="T17" fmla="*/ 51 h 138"/>
                <a:gd name="T18" fmla="*/ 49 w 126"/>
                <a:gd name="T19" fmla="*/ 138 h 138"/>
                <a:gd name="T20" fmla="*/ 76 w 126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38">
                  <a:moveTo>
                    <a:pt x="76" y="138"/>
                  </a:moveTo>
                  <a:lnTo>
                    <a:pt x="76" y="138"/>
                  </a:lnTo>
                  <a:lnTo>
                    <a:pt x="76" y="51"/>
                  </a:lnTo>
                  <a:lnTo>
                    <a:pt x="107" y="81"/>
                  </a:lnTo>
                  <a:lnTo>
                    <a:pt x="126" y="62"/>
                  </a:lnTo>
                  <a:lnTo>
                    <a:pt x="63" y="0"/>
                  </a:lnTo>
                  <a:lnTo>
                    <a:pt x="0" y="62"/>
                  </a:lnTo>
                  <a:lnTo>
                    <a:pt x="19" y="81"/>
                  </a:lnTo>
                  <a:lnTo>
                    <a:pt x="49" y="51"/>
                  </a:lnTo>
                  <a:lnTo>
                    <a:pt x="49" y="138"/>
                  </a:lnTo>
                  <a:lnTo>
                    <a:pt x="76" y="138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DFDB7EE7-4FB7-4CCE-BC92-AE053B2E96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81461" y="3961312"/>
            <a:ext cx="647462" cy="644395"/>
            <a:chOff x="1297" y="2230"/>
            <a:chExt cx="633" cy="63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639C982-94A8-4AB8-AB22-31847A8EA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230"/>
              <a:ext cx="633" cy="474"/>
            </a:xfrm>
            <a:custGeom>
              <a:avLst/>
              <a:gdLst>
                <a:gd name="T0" fmla="*/ 416 w 426"/>
                <a:gd name="T1" fmla="*/ 8 h 319"/>
                <a:gd name="T2" fmla="*/ 416 w 426"/>
                <a:gd name="T3" fmla="*/ 8 h 319"/>
                <a:gd name="T4" fmla="*/ 406 w 426"/>
                <a:gd name="T5" fmla="*/ 2 h 319"/>
                <a:gd name="T6" fmla="*/ 393 w 426"/>
                <a:gd name="T7" fmla="*/ 0 h 319"/>
                <a:gd name="T8" fmla="*/ 33 w 426"/>
                <a:gd name="T9" fmla="*/ 0 h 319"/>
                <a:gd name="T10" fmla="*/ 20 w 426"/>
                <a:gd name="T11" fmla="*/ 2 h 319"/>
                <a:gd name="T12" fmla="*/ 9 w 426"/>
                <a:gd name="T13" fmla="*/ 8 h 319"/>
                <a:gd name="T14" fmla="*/ 2 w 426"/>
                <a:gd name="T15" fmla="*/ 19 h 319"/>
                <a:gd name="T16" fmla="*/ 0 w 426"/>
                <a:gd name="T17" fmla="*/ 32 h 319"/>
                <a:gd name="T18" fmla="*/ 0 w 426"/>
                <a:gd name="T19" fmla="*/ 285 h 319"/>
                <a:gd name="T20" fmla="*/ 2 w 426"/>
                <a:gd name="T21" fmla="*/ 298 h 319"/>
                <a:gd name="T22" fmla="*/ 9 w 426"/>
                <a:gd name="T23" fmla="*/ 309 h 319"/>
                <a:gd name="T24" fmla="*/ 20 w 426"/>
                <a:gd name="T25" fmla="*/ 316 h 319"/>
                <a:gd name="T26" fmla="*/ 33 w 426"/>
                <a:gd name="T27" fmla="*/ 319 h 319"/>
                <a:gd name="T28" fmla="*/ 193 w 426"/>
                <a:gd name="T29" fmla="*/ 319 h 319"/>
                <a:gd name="T30" fmla="*/ 196 w 426"/>
                <a:gd name="T31" fmla="*/ 317 h 319"/>
                <a:gd name="T32" fmla="*/ 180 w 426"/>
                <a:gd name="T33" fmla="*/ 307 h 319"/>
                <a:gd name="T34" fmla="*/ 186 w 426"/>
                <a:gd name="T35" fmla="*/ 292 h 319"/>
                <a:gd name="T36" fmla="*/ 33 w 426"/>
                <a:gd name="T37" fmla="*/ 292 h 319"/>
                <a:gd name="T38" fmla="*/ 28 w 426"/>
                <a:gd name="T39" fmla="*/ 290 h 319"/>
                <a:gd name="T40" fmla="*/ 26 w 426"/>
                <a:gd name="T41" fmla="*/ 285 h 319"/>
                <a:gd name="T42" fmla="*/ 26 w 426"/>
                <a:gd name="T43" fmla="*/ 32 h 319"/>
                <a:gd name="T44" fmla="*/ 28 w 426"/>
                <a:gd name="T45" fmla="*/ 27 h 319"/>
                <a:gd name="T46" fmla="*/ 33 w 426"/>
                <a:gd name="T47" fmla="*/ 25 h 319"/>
                <a:gd name="T48" fmla="*/ 393 w 426"/>
                <a:gd name="T49" fmla="*/ 25 h 319"/>
                <a:gd name="T50" fmla="*/ 398 w 426"/>
                <a:gd name="T51" fmla="*/ 27 h 319"/>
                <a:gd name="T52" fmla="*/ 399 w 426"/>
                <a:gd name="T53" fmla="*/ 32 h 319"/>
                <a:gd name="T54" fmla="*/ 399 w 426"/>
                <a:gd name="T55" fmla="*/ 206 h 319"/>
                <a:gd name="T56" fmla="*/ 411 w 426"/>
                <a:gd name="T57" fmla="*/ 211 h 319"/>
                <a:gd name="T58" fmla="*/ 407 w 426"/>
                <a:gd name="T59" fmla="*/ 230 h 319"/>
                <a:gd name="T60" fmla="*/ 425 w 426"/>
                <a:gd name="T61" fmla="*/ 225 h 319"/>
                <a:gd name="T62" fmla="*/ 426 w 426"/>
                <a:gd name="T63" fmla="*/ 227 h 319"/>
                <a:gd name="T64" fmla="*/ 426 w 426"/>
                <a:gd name="T65" fmla="*/ 32 h 319"/>
                <a:gd name="T66" fmla="*/ 424 w 426"/>
                <a:gd name="T67" fmla="*/ 19 h 319"/>
                <a:gd name="T68" fmla="*/ 416 w 426"/>
                <a:gd name="T69" fmla="*/ 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319">
                  <a:moveTo>
                    <a:pt x="416" y="8"/>
                  </a:moveTo>
                  <a:lnTo>
                    <a:pt x="416" y="8"/>
                  </a:lnTo>
                  <a:cubicBezTo>
                    <a:pt x="413" y="5"/>
                    <a:pt x="410" y="3"/>
                    <a:pt x="406" y="2"/>
                  </a:cubicBezTo>
                  <a:cubicBezTo>
                    <a:pt x="402" y="0"/>
                    <a:pt x="397" y="0"/>
                    <a:pt x="393" y="0"/>
                  </a:cubicBezTo>
                  <a:lnTo>
                    <a:pt x="33" y="0"/>
                  </a:lnTo>
                  <a:cubicBezTo>
                    <a:pt x="28" y="0"/>
                    <a:pt x="24" y="0"/>
                    <a:pt x="20" y="2"/>
                  </a:cubicBezTo>
                  <a:cubicBezTo>
                    <a:pt x="16" y="3"/>
                    <a:pt x="12" y="5"/>
                    <a:pt x="9" y="8"/>
                  </a:cubicBezTo>
                  <a:cubicBezTo>
                    <a:pt x="6" y="11"/>
                    <a:pt x="4" y="15"/>
                    <a:pt x="2" y="19"/>
                  </a:cubicBezTo>
                  <a:cubicBezTo>
                    <a:pt x="0" y="23"/>
                    <a:pt x="0" y="27"/>
                    <a:pt x="0" y="32"/>
                  </a:cubicBezTo>
                  <a:lnTo>
                    <a:pt x="0" y="285"/>
                  </a:lnTo>
                  <a:cubicBezTo>
                    <a:pt x="0" y="290"/>
                    <a:pt x="0" y="294"/>
                    <a:pt x="2" y="298"/>
                  </a:cubicBezTo>
                  <a:cubicBezTo>
                    <a:pt x="4" y="302"/>
                    <a:pt x="6" y="306"/>
                    <a:pt x="9" y="309"/>
                  </a:cubicBezTo>
                  <a:cubicBezTo>
                    <a:pt x="12" y="312"/>
                    <a:pt x="16" y="314"/>
                    <a:pt x="20" y="316"/>
                  </a:cubicBezTo>
                  <a:cubicBezTo>
                    <a:pt x="24" y="318"/>
                    <a:pt x="28" y="319"/>
                    <a:pt x="33" y="319"/>
                  </a:cubicBezTo>
                  <a:lnTo>
                    <a:pt x="193" y="319"/>
                  </a:lnTo>
                  <a:lnTo>
                    <a:pt x="196" y="317"/>
                  </a:lnTo>
                  <a:lnTo>
                    <a:pt x="180" y="307"/>
                  </a:lnTo>
                  <a:lnTo>
                    <a:pt x="186" y="292"/>
                  </a:lnTo>
                  <a:lnTo>
                    <a:pt x="33" y="292"/>
                  </a:lnTo>
                  <a:cubicBezTo>
                    <a:pt x="31" y="292"/>
                    <a:pt x="29" y="291"/>
                    <a:pt x="28" y="290"/>
                  </a:cubicBezTo>
                  <a:cubicBezTo>
                    <a:pt x="27" y="289"/>
                    <a:pt x="26" y="287"/>
                    <a:pt x="26" y="285"/>
                  </a:cubicBezTo>
                  <a:lnTo>
                    <a:pt x="26" y="32"/>
                  </a:lnTo>
                  <a:cubicBezTo>
                    <a:pt x="26" y="30"/>
                    <a:pt x="27" y="28"/>
                    <a:pt x="28" y="27"/>
                  </a:cubicBezTo>
                  <a:cubicBezTo>
                    <a:pt x="29" y="26"/>
                    <a:pt x="31" y="25"/>
                    <a:pt x="33" y="25"/>
                  </a:cubicBezTo>
                  <a:lnTo>
                    <a:pt x="393" y="25"/>
                  </a:lnTo>
                  <a:cubicBezTo>
                    <a:pt x="395" y="25"/>
                    <a:pt x="396" y="26"/>
                    <a:pt x="398" y="27"/>
                  </a:cubicBezTo>
                  <a:cubicBezTo>
                    <a:pt x="399" y="28"/>
                    <a:pt x="399" y="30"/>
                    <a:pt x="399" y="32"/>
                  </a:cubicBezTo>
                  <a:lnTo>
                    <a:pt x="399" y="206"/>
                  </a:lnTo>
                  <a:lnTo>
                    <a:pt x="411" y="211"/>
                  </a:lnTo>
                  <a:lnTo>
                    <a:pt x="407" y="230"/>
                  </a:lnTo>
                  <a:lnTo>
                    <a:pt x="425" y="225"/>
                  </a:lnTo>
                  <a:lnTo>
                    <a:pt x="426" y="227"/>
                  </a:lnTo>
                  <a:lnTo>
                    <a:pt x="426" y="32"/>
                  </a:lnTo>
                  <a:cubicBezTo>
                    <a:pt x="426" y="27"/>
                    <a:pt x="425" y="23"/>
                    <a:pt x="424" y="19"/>
                  </a:cubicBezTo>
                  <a:cubicBezTo>
                    <a:pt x="422" y="15"/>
                    <a:pt x="419" y="11"/>
                    <a:pt x="416" y="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0E57CD9-5BC7-464F-B29E-10855B55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" y="2585"/>
              <a:ext cx="73" cy="38"/>
            </a:xfrm>
            <a:custGeom>
              <a:avLst/>
              <a:gdLst>
                <a:gd name="T0" fmla="*/ 0 w 49"/>
                <a:gd name="T1" fmla="*/ 0 h 26"/>
                <a:gd name="T2" fmla="*/ 0 w 49"/>
                <a:gd name="T3" fmla="*/ 0 h 26"/>
                <a:gd name="T4" fmla="*/ 0 w 49"/>
                <a:gd name="T5" fmla="*/ 26 h 26"/>
                <a:gd name="T6" fmla="*/ 27 w 49"/>
                <a:gd name="T7" fmla="*/ 26 h 26"/>
                <a:gd name="T8" fmla="*/ 38 w 49"/>
                <a:gd name="T9" fmla="*/ 26 h 26"/>
                <a:gd name="T10" fmla="*/ 49 w 49"/>
                <a:gd name="T11" fmla="*/ 0 h 26"/>
                <a:gd name="T12" fmla="*/ 27 w 49"/>
                <a:gd name="T13" fmla="*/ 0 h 26"/>
                <a:gd name="T14" fmla="*/ 0 w 4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8" y="2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21A59A3-5D0F-4FA0-B01F-EF15D28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667"/>
              <a:ext cx="3" cy="6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E1756DF-95A7-462F-B897-F04ABB87B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" y="2543"/>
              <a:ext cx="316" cy="317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DB27DE5-9079-42B5-9A46-56DA2B837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2681"/>
              <a:ext cx="38" cy="39"/>
            </a:xfrm>
            <a:custGeom>
              <a:avLst/>
              <a:gdLst>
                <a:gd name="T0" fmla="*/ 21 w 25"/>
                <a:gd name="T1" fmla="*/ 4 h 26"/>
                <a:gd name="T2" fmla="*/ 21 w 25"/>
                <a:gd name="T3" fmla="*/ 4 h 26"/>
                <a:gd name="T4" fmla="*/ 17 w 25"/>
                <a:gd name="T5" fmla="*/ 1 h 26"/>
                <a:gd name="T6" fmla="*/ 12 w 25"/>
                <a:gd name="T7" fmla="*/ 0 h 26"/>
                <a:gd name="T8" fmla="*/ 8 w 25"/>
                <a:gd name="T9" fmla="*/ 1 h 26"/>
                <a:gd name="T10" fmla="*/ 3 w 25"/>
                <a:gd name="T11" fmla="*/ 4 h 26"/>
                <a:gd name="T12" fmla="*/ 1 w 25"/>
                <a:gd name="T13" fmla="*/ 8 h 26"/>
                <a:gd name="T14" fmla="*/ 0 w 25"/>
                <a:gd name="T15" fmla="*/ 13 h 26"/>
                <a:gd name="T16" fmla="*/ 0 w 25"/>
                <a:gd name="T17" fmla="*/ 15 h 26"/>
                <a:gd name="T18" fmla="*/ 1 w 25"/>
                <a:gd name="T19" fmla="*/ 18 h 26"/>
                <a:gd name="T20" fmla="*/ 3 w 25"/>
                <a:gd name="T21" fmla="*/ 22 h 26"/>
                <a:gd name="T22" fmla="*/ 8 w 25"/>
                <a:gd name="T23" fmla="*/ 25 h 26"/>
                <a:gd name="T24" fmla="*/ 12 w 25"/>
                <a:gd name="T25" fmla="*/ 26 h 26"/>
                <a:gd name="T26" fmla="*/ 17 w 25"/>
                <a:gd name="T27" fmla="*/ 25 h 26"/>
                <a:gd name="T28" fmla="*/ 21 w 25"/>
                <a:gd name="T29" fmla="*/ 22 h 26"/>
                <a:gd name="T30" fmla="*/ 24 w 25"/>
                <a:gd name="T31" fmla="*/ 18 h 26"/>
                <a:gd name="T32" fmla="*/ 25 w 25"/>
                <a:gd name="T33" fmla="*/ 15 h 26"/>
                <a:gd name="T34" fmla="*/ 25 w 25"/>
                <a:gd name="T35" fmla="*/ 13 h 26"/>
                <a:gd name="T36" fmla="*/ 24 w 25"/>
                <a:gd name="T37" fmla="*/ 8 h 26"/>
                <a:gd name="T38" fmla="*/ 21 w 25"/>
                <a:gd name="T3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21" y="4"/>
                  </a:moveTo>
                  <a:lnTo>
                    <a:pt x="21" y="4"/>
                  </a:lnTo>
                  <a:cubicBezTo>
                    <a:pt x="20" y="3"/>
                    <a:pt x="19" y="2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6" y="24"/>
                    <a:pt x="8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4" y="26"/>
                    <a:pt x="16" y="26"/>
                    <a:pt x="17" y="25"/>
                  </a:cubicBezTo>
                  <a:cubicBezTo>
                    <a:pt x="19" y="24"/>
                    <a:pt x="20" y="23"/>
                    <a:pt x="21" y="22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1"/>
                    <a:pt x="25" y="10"/>
                    <a:pt x="24" y="8"/>
                  </a:cubicBezTo>
                  <a:cubicBezTo>
                    <a:pt x="24" y="7"/>
                    <a:pt x="23" y="5"/>
                    <a:pt x="21" y="4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E889BD-F530-4881-8050-B1611A26055C}"/>
              </a:ext>
            </a:extLst>
          </p:cNvPr>
          <p:cNvGrpSpPr/>
          <p:nvPr/>
        </p:nvGrpSpPr>
        <p:grpSpPr>
          <a:xfrm>
            <a:off x="2511374" y="4734619"/>
            <a:ext cx="1322884" cy="578051"/>
            <a:chOff x="1671603" y="4900917"/>
            <a:chExt cx="1323259" cy="5782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F509B40-7AC1-459F-8721-026834B9E3BE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106C5096-2551-4FF8-B4B8-589FE87B1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C4B7162-7B50-4C28-8A1F-6412FC862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AB3586-9AE9-461F-8289-D8A2B226EC08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0580E11C-FEE3-4436-B666-F05B6F083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2A11EB0-80BF-46A5-8543-9D494ACF0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A1426B1-F541-43D0-B30C-00CB61A270EE}"/>
              </a:ext>
            </a:extLst>
          </p:cNvPr>
          <p:cNvSpPr txBox="1">
            <a:spLocks/>
          </p:cNvSpPr>
          <p:nvPr/>
        </p:nvSpPr>
        <p:spPr>
          <a:xfrm>
            <a:off x="7035512" y="1126575"/>
            <a:ext cx="4309369" cy="51445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Configure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Azure Log Analytics and Service Map with Azure Migrate project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Deploy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Microsoft Monitoring Agent (MMA) and dependency agent on source servers</a:t>
            </a:r>
          </a:p>
          <a:p>
            <a:pPr marL="448107" indent="-448107" defTabSz="896181" fontAlgn="base"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Agents send dependency information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from Windows and Linux servers to Log Analytics workspace linked to Azure Migrate Project</a:t>
            </a:r>
          </a:p>
          <a:p>
            <a:pPr marL="448107" indent="-448107" defTabSz="896181" fontAlgn="base"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chemeClr val="tx2"/>
                </a:solidFill>
                <a:latin typeface="Segoe UI"/>
              </a:rPr>
              <a:t>View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dependencies across servers</a:t>
            </a:r>
          </a:p>
          <a:p>
            <a:pPr marL="228556" indent="-228556" defTabSz="932563"/>
            <a:endParaRPr lang="en-US" sz="3529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B4347-37B4-42CB-9150-2F561058EBCA}"/>
              </a:ext>
            </a:extLst>
          </p:cNvPr>
          <p:cNvSpPr txBox="1">
            <a:spLocks/>
          </p:cNvSpPr>
          <p:nvPr/>
        </p:nvSpPr>
        <p:spPr>
          <a:xfrm>
            <a:off x="589928" y="1661780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9EAAEE-CD07-41B7-A147-1BDB464F829E}"/>
              </a:ext>
            </a:extLst>
          </p:cNvPr>
          <p:cNvCxnSpPr>
            <a:cxnSpLocks/>
          </p:cNvCxnSpPr>
          <p:nvPr/>
        </p:nvCxnSpPr>
        <p:spPr>
          <a:xfrm>
            <a:off x="7035513" y="2251489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A52B32-733B-E643-A63C-3CABCBA364F2}"/>
              </a:ext>
            </a:extLst>
          </p:cNvPr>
          <p:cNvCxnSpPr>
            <a:cxnSpLocks/>
          </p:cNvCxnSpPr>
          <p:nvPr/>
        </p:nvCxnSpPr>
        <p:spPr>
          <a:xfrm>
            <a:off x="7035513" y="3429000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57CD28-3FF1-3D44-95AD-84CD1A8D5F87}"/>
              </a:ext>
            </a:extLst>
          </p:cNvPr>
          <p:cNvCxnSpPr>
            <a:cxnSpLocks/>
          </p:cNvCxnSpPr>
          <p:nvPr/>
        </p:nvCxnSpPr>
        <p:spPr>
          <a:xfrm>
            <a:off x="7035513" y="4913667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" name="Graphic 37">
            <a:extLst>
              <a:ext uri="{FF2B5EF4-FFF2-40B4-BE49-F238E27FC236}">
                <a16:creationId xmlns:a16="http://schemas.microsoft.com/office/drawing/2014/main" id="{0F39F789-093E-9E46-8534-A5C4C8A1F698}"/>
              </a:ext>
            </a:extLst>
          </p:cNvPr>
          <p:cNvGrpSpPr/>
          <p:nvPr/>
        </p:nvGrpSpPr>
        <p:grpSpPr>
          <a:xfrm>
            <a:off x="3847800" y="2741113"/>
            <a:ext cx="922124" cy="846360"/>
            <a:chOff x="1726867" y="2839112"/>
            <a:chExt cx="940615" cy="86333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0BC73F8-FDFB-3345-8412-BCBEE0AA494D}"/>
                </a:ext>
              </a:extLst>
            </p:cNvPr>
            <p:cNvSpPr/>
            <p:nvPr/>
          </p:nvSpPr>
          <p:spPr>
            <a:xfrm>
              <a:off x="2093988" y="3233414"/>
              <a:ext cx="376866" cy="56417"/>
            </a:xfrm>
            <a:custGeom>
              <a:avLst/>
              <a:gdLst>
                <a:gd name="connsiteX0" fmla="*/ 376867 w 376866"/>
                <a:gd name="connsiteY0" fmla="*/ 0 h 56417"/>
                <a:gd name="connsiteX1" fmla="*/ 376867 w 376866"/>
                <a:gd name="connsiteY1" fmla="*/ 56418 h 56417"/>
                <a:gd name="connsiteX2" fmla="*/ 0 w 376866"/>
                <a:gd name="connsiteY2" fmla="*/ 56418 h 56417"/>
                <a:gd name="connsiteX3" fmla="*/ 0 w 376866"/>
                <a:gd name="connsiteY3" fmla="*/ 0 h 56417"/>
                <a:gd name="connsiteX4" fmla="*/ 376867 w 376866"/>
                <a:gd name="connsiteY4" fmla="*/ 0 h 5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66" h="56417">
                  <a:moveTo>
                    <a:pt x="376867" y="0"/>
                  </a:moveTo>
                  <a:lnTo>
                    <a:pt x="376867" y="56418"/>
                  </a:lnTo>
                  <a:lnTo>
                    <a:pt x="0" y="56418"/>
                  </a:lnTo>
                  <a:lnTo>
                    <a:pt x="0" y="0"/>
                  </a:lnTo>
                  <a:lnTo>
                    <a:pt x="376867" y="0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EAE53AE-F7A3-CD47-A873-971D3D9DE492}"/>
                </a:ext>
              </a:extLst>
            </p:cNvPr>
            <p:cNvSpPr/>
            <p:nvPr/>
          </p:nvSpPr>
          <p:spPr>
            <a:xfrm>
              <a:off x="2066165" y="2950326"/>
              <a:ext cx="320448" cy="301599"/>
            </a:xfrm>
            <a:custGeom>
              <a:avLst/>
              <a:gdLst>
                <a:gd name="connsiteX0" fmla="*/ 282749 w 320448"/>
                <a:gd name="connsiteY0" fmla="*/ 0 h 301599"/>
                <a:gd name="connsiteX1" fmla="*/ 320449 w 320448"/>
                <a:gd name="connsiteY1" fmla="*/ 0 h 301599"/>
                <a:gd name="connsiteX2" fmla="*/ 320449 w 320448"/>
                <a:gd name="connsiteY2" fmla="*/ 37700 h 301599"/>
                <a:gd name="connsiteX3" fmla="*/ 37700 w 320448"/>
                <a:gd name="connsiteY3" fmla="*/ 301599 h 301599"/>
                <a:gd name="connsiteX4" fmla="*/ 0 w 320448"/>
                <a:gd name="connsiteY4" fmla="*/ 301599 h 301599"/>
                <a:gd name="connsiteX5" fmla="*/ 0 w 320448"/>
                <a:gd name="connsiteY5" fmla="*/ 263899 h 301599"/>
                <a:gd name="connsiteX6" fmla="*/ 282749 w 320448"/>
                <a:gd name="connsiteY6" fmla="*/ 0 h 3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48" h="301599">
                  <a:moveTo>
                    <a:pt x="282749" y="0"/>
                  </a:moveTo>
                  <a:lnTo>
                    <a:pt x="320449" y="0"/>
                  </a:lnTo>
                  <a:lnTo>
                    <a:pt x="320449" y="37700"/>
                  </a:lnTo>
                  <a:lnTo>
                    <a:pt x="37700" y="301599"/>
                  </a:lnTo>
                  <a:lnTo>
                    <a:pt x="0" y="301599"/>
                  </a:lnTo>
                  <a:lnTo>
                    <a:pt x="0" y="263899"/>
                  </a:lnTo>
                  <a:lnTo>
                    <a:pt x="282749" y="0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4AE967D-6C48-4944-937C-44498E0131C0}"/>
                </a:ext>
              </a:extLst>
            </p:cNvPr>
            <p:cNvSpPr/>
            <p:nvPr/>
          </p:nvSpPr>
          <p:spPr>
            <a:xfrm>
              <a:off x="2066165" y="3270775"/>
              <a:ext cx="320448" cy="320448"/>
            </a:xfrm>
            <a:custGeom>
              <a:avLst/>
              <a:gdLst>
                <a:gd name="connsiteX0" fmla="*/ 282749 w 320448"/>
                <a:gd name="connsiteY0" fmla="*/ 320449 h 320448"/>
                <a:gd name="connsiteX1" fmla="*/ 320449 w 320448"/>
                <a:gd name="connsiteY1" fmla="*/ 320449 h 320448"/>
                <a:gd name="connsiteX2" fmla="*/ 320449 w 320448"/>
                <a:gd name="connsiteY2" fmla="*/ 282749 h 320448"/>
                <a:gd name="connsiteX3" fmla="*/ 37700 w 320448"/>
                <a:gd name="connsiteY3" fmla="*/ 0 h 320448"/>
                <a:gd name="connsiteX4" fmla="*/ 0 w 320448"/>
                <a:gd name="connsiteY4" fmla="*/ 0 h 320448"/>
                <a:gd name="connsiteX5" fmla="*/ 0 w 320448"/>
                <a:gd name="connsiteY5" fmla="*/ 37700 h 320448"/>
                <a:gd name="connsiteX6" fmla="*/ 282749 w 320448"/>
                <a:gd name="connsiteY6" fmla="*/ 320449 h 3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48" h="320448">
                  <a:moveTo>
                    <a:pt x="282749" y="320449"/>
                  </a:moveTo>
                  <a:lnTo>
                    <a:pt x="320449" y="320449"/>
                  </a:lnTo>
                  <a:lnTo>
                    <a:pt x="320449" y="282749"/>
                  </a:lnTo>
                  <a:lnTo>
                    <a:pt x="37700" y="0"/>
                  </a:lnTo>
                  <a:lnTo>
                    <a:pt x="0" y="0"/>
                  </a:lnTo>
                  <a:lnTo>
                    <a:pt x="0" y="37700"/>
                  </a:lnTo>
                  <a:lnTo>
                    <a:pt x="282749" y="320449"/>
                  </a:ln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A17B13-2EC4-6C45-B968-AF26F6BAD1A2}"/>
                </a:ext>
              </a:extLst>
            </p:cNvPr>
            <p:cNvSpPr/>
            <p:nvPr/>
          </p:nvSpPr>
          <p:spPr>
            <a:xfrm>
              <a:off x="1726867" y="3082558"/>
              <a:ext cx="113099" cy="358148"/>
            </a:xfrm>
            <a:custGeom>
              <a:avLst/>
              <a:gdLst>
                <a:gd name="connsiteX0" fmla="*/ 36795 w 113099"/>
                <a:gd name="connsiteY0" fmla="*/ 0 h 358148"/>
                <a:gd name="connsiteX1" fmla="*/ 113100 w 113099"/>
                <a:gd name="connsiteY1" fmla="*/ 0 h 358148"/>
                <a:gd name="connsiteX2" fmla="*/ 113100 w 113099"/>
                <a:gd name="connsiteY2" fmla="*/ 358149 h 358148"/>
                <a:gd name="connsiteX3" fmla="*/ 38190 w 113099"/>
                <a:gd name="connsiteY3" fmla="*/ 358149 h 358148"/>
                <a:gd name="connsiteX4" fmla="*/ 0 w 113099"/>
                <a:gd name="connsiteY4" fmla="*/ 319959 h 358148"/>
                <a:gd name="connsiteX5" fmla="*/ 0 w 113099"/>
                <a:gd name="connsiteY5" fmla="*/ 36795 h 358148"/>
                <a:gd name="connsiteX6" fmla="*/ 36795 w 113099"/>
                <a:gd name="connsiteY6" fmla="*/ 0 h 35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9" h="358148">
                  <a:moveTo>
                    <a:pt x="36795" y="0"/>
                  </a:moveTo>
                  <a:lnTo>
                    <a:pt x="113100" y="0"/>
                  </a:lnTo>
                  <a:lnTo>
                    <a:pt x="113100" y="358149"/>
                  </a:lnTo>
                  <a:lnTo>
                    <a:pt x="38190" y="358149"/>
                  </a:lnTo>
                  <a:cubicBezTo>
                    <a:pt x="17097" y="358149"/>
                    <a:pt x="0" y="341052"/>
                    <a:pt x="0" y="319959"/>
                  </a:cubicBezTo>
                  <a:lnTo>
                    <a:pt x="0" y="36795"/>
                  </a:lnTo>
                  <a:cubicBezTo>
                    <a:pt x="0" y="16475"/>
                    <a:pt x="16475" y="0"/>
                    <a:pt x="36795" y="0"/>
                  </a:cubicBezTo>
                  <a:close/>
                </a:path>
              </a:pathLst>
            </a:custGeom>
            <a:solidFill>
              <a:srgbClr val="3999C6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2D90295-2588-5A4D-A208-1527A0D2D6FD}"/>
                </a:ext>
              </a:extLst>
            </p:cNvPr>
            <p:cNvSpPr/>
            <p:nvPr/>
          </p:nvSpPr>
          <p:spPr>
            <a:xfrm>
              <a:off x="1726867" y="3082558"/>
              <a:ext cx="113099" cy="358148"/>
            </a:xfrm>
            <a:custGeom>
              <a:avLst/>
              <a:gdLst>
                <a:gd name="connsiteX0" fmla="*/ 36795 w 113099"/>
                <a:gd name="connsiteY0" fmla="*/ 0 h 358148"/>
                <a:gd name="connsiteX1" fmla="*/ 113100 w 113099"/>
                <a:gd name="connsiteY1" fmla="*/ 0 h 358148"/>
                <a:gd name="connsiteX2" fmla="*/ 113100 w 113099"/>
                <a:gd name="connsiteY2" fmla="*/ 358149 h 358148"/>
                <a:gd name="connsiteX3" fmla="*/ 38190 w 113099"/>
                <a:gd name="connsiteY3" fmla="*/ 358149 h 358148"/>
                <a:gd name="connsiteX4" fmla="*/ 0 w 113099"/>
                <a:gd name="connsiteY4" fmla="*/ 319959 h 358148"/>
                <a:gd name="connsiteX5" fmla="*/ 0 w 113099"/>
                <a:gd name="connsiteY5" fmla="*/ 36795 h 358148"/>
                <a:gd name="connsiteX6" fmla="*/ 36795 w 113099"/>
                <a:gd name="connsiteY6" fmla="*/ 0 h 35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9" h="358148">
                  <a:moveTo>
                    <a:pt x="36795" y="0"/>
                  </a:moveTo>
                  <a:lnTo>
                    <a:pt x="113100" y="0"/>
                  </a:lnTo>
                  <a:lnTo>
                    <a:pt x="113100" y="358149"/>
                  </a:lnTo>
                  <a:lnTo>
                    <a:pt x="38190" y="358149"/>
                  </a:lnTo>
                  <a:cubicBezTo>
                    <a:pt x="17097" y="358149"/>
                    <a:pt x="0" y="341052"/>
                    <a:pt x="0" y="319959"/>
                  </a:cubicBezTo>
                  <a:lnTo>
                    <a:pt x="0" y="36795"/>
                  </a:lnTo>
                  <a:cubicBezTo>
                    <a:pt x="0" y="16475"/>
                    <a:pt x="16475" y="0"/>
                    <a:pt x="36795" y="0"/>
                  </a:cubicBezTo>
                  <a:close/>
                </a:path>
              </a:pathLst>
            </a:custGeom>
            <a:solidFill>
              <a:srgbClr val="A0A1A2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3DBC8D8-396A-3241-932E-1D20D9291135}"/>
                </a:ext>
              </a:extLst>
            </p:cNvPr>
            <p:cNvSpPr/>
            <p:nvPr/>
          </p:nvSpPr>
          <p:spPr>
            <a:xfrm>
              <a:off x="1858816" y="3026009"/>
              <a:ext cx="245049" cy="471248"/>
            </a:xfrm>
            <a:custGeom>
              <a:avLst/>
              <a:gdLst>
                <a:gd name="connsiteX0" fmla="*/ 0 w 245049"/>
                <a:gd name="connsiteY0" fmla="*/ 433549 h 471248"/>
                <a:gd name="connsiteX1" fmla="*/ 0 w 245049"/>
                <a:gd name="connsiteY1" fmla="*/ 37700 h 471248"/>
                <a:gd name="connsiteX2" fmla="*/ 37700 w 245049"/>
                <a:gd name="connsiteY2" fmla="*/ 0 h 471248"/>
                <a:gd name="connsiteX3" fmla="*/ 207349 w 245049"/>
                <a:gd name="connsiteY3" fmla="*/ 0 h 471248"/>
                <a:gd name="connsiteX4" fmla="*/ 245049 w 245049"/>
                <a:gd name="connsiteY4" fmla="*/ 37700 h 471248"/>
                <a:gd name="connsiteX5" fmla="*/ 245049 w 245049"/>
                <a:gd name="connsiteY5" fmla="*/ 433549 h 471248"/>
                <a:gd name="connsiteX6" fmla="*/ 207349 w 245049"/>
                <a:gd name="connsiteY6" fmla="*/ 471248 h 471248"/>
                <a:gd name="connsiteX7" fmla="*/ 37700 w 245049"/>
                <a:gd name="connsiteY7" fmla="*/ 471248 h 471248"/>
                <a:gd name="connsiteX8" fmla="*/ 0 w 245049"/>
                <a:gd name="connsiteY8" fmla="*/ 433549 h 4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049" h="471248">
                  <a:moveTo>
                    <a:pt x="0" y="433549"/>
                  </a:moveTo>
                  <a:lnTo>
                    <a:pt x="0" y="37700"/>
                  </a:lnTo>
                  <a:cubicBezTo>
                    <a:pt x="0" y="16871"/>
                    <a:pt x="16871" y="0"/>
                    <a:pt x="37700" y="0"/>
                  </a:cubicBezTo>
                  <a:lnTo>
                    <a:pt x="207349" y="0"/>
                  </a:lnTo>
                  <a:cubicBezTo>
                    <a:pt x="228179" y="0"/>
                    <a:pt x="245049" y="16871"/>
                    <a:pt x="245049" y="37700"/>
                  </a:cubicBezTo>
                  <a:lnTo>
                    <a:pt x="245049" y="433549"/>
                  </a:lnTo>
                  <a:cubicBezTo>
                    <a:pt x="245049" y="454378"/>
                    <a:pt x="228179" y="471248"/>
                    <a:pt x="207349" y="471248"/>
                  </a:cubicBezTo>
                  <a:lnTo>
                    <a:pt x="37700" y="471248"/>
                  </a:lnTo>
                  <a:cubicBezTo>
                    <a:pt x="16871" y="471248"/>
                    <a:pt x="0" y="454378"/>
                    <a:pt x="0" y="433549"/>
                  </a:cubicBezTo>
                  <a:close/>
                </a:path>
              </a:pathLst>
            </a:custGeom>
            <a:solidFill>
              <a:srgbClr val="7A7A7A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7BADF69-78CA-3B40-A098-6F41454678E6}"/>
                </a:ext>
              </a:extLst>
            </p:cNvPr>
            <p:cNvSpPr/>
            <p:nvPr/>
          </p:nvSpPr>
          <p:spPr>
            <a:xfrm>
              <a:off x="1896516" y="3063426"/>
              <a:ext cx="160224" cy="320448"/>
            </a:xfrm>
            <a:custGeom>
              <a:avLst/>
              <a:gdLst>
                <a:gd name="connsiteX0" fmla="*/ 0 w 160224"/>
                <a:gd name="connsiteY0" fmla="*/ 320449 h 320448"/>
                <a:gd name="connsiteX1" fmla="*/ 0 w 160224"/>
                <a:gd name="connsiteY1" fmla="*/ 21074 h 320448"/>
                <a:gd name="connsiteX2" fmla="*/ 21093 w 160224"/>
                <a:gd name="connsiteY2" fmla="*/ 0 h 320448"/>
                <a:gd name="connsiteX3" fmla="*/ 160224 w 160224"/>
                <a:gd name="connsiteY3" fmla="*/ 0 h 320448"/>
                <a:gd name="connsiteX4" fmla="*/ 0 w 160224"/>
                <a:gd name="connsiteY4" fmla="*/ 320449 h 3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24" h="320448">
                  <a:moveTo>
                    <a:pt x="0" y="320449"/>
                  </a:moveTo>
                  <a:lnTo>
                    <a:pt x="0" y="21074"/>
                  </a:lnTo>
                  <a:cubicBezTo>
                    <a:pt x="0" y="9444"/>
                    <a:pt x="9444" y="0"/>
                    <a:pt x="21093" y="0"/>
                  </a:cubicBezTo>
                  <a:lnTo>
                    <a:pt x="160224" y="0"/>
                  </a:lnTo>
                  <a:lnTo>
                    <a:pt x="0" y="320449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E486E7-3FCE-084C-AA69-27EB69ECEBFE}"/>
                </a:ext>
              </a:extLst>
            </p:cNvPr>
            <p:cNvSpPr/>
            <p:nvPr/>
          </p:nvSpPr>
          <p:spPr>
            <a:xfrm>
              <a:off x="2256550" y="2839126"/>
              <a:ext cx="241283" cy="241269"/>
            </a:xfrm>
            <a:custGeom>
              <a:avLst/>
              <a:gdLst>
                <a:gd name="connsiteX0" fmla="*/ 35344 w 241283"/>
                <a:gd name="connsiteY0" fmla="*/ 35330 h 241269"/>
                <a:gd name="connsiteX1" fmla="*/ 205954 w 241283"/>
                <a:gd name="connsiteY1" fmla="*/ 35330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30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30"/>
                  </a:moveTo>
                  <a:cubicBezTo>
                    <a:pt x="82450" y="-11777"/>
                    <a:pt x="158848" y="-11777"/>
                    <a:pt x="205954" y="35330"/>
                  </a:cubicBezTo>
                  <a:cubicBezTo>
                    <a:pt x="253060" y="82436"/>
                    <a:pt x="253060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6"/>
                    <a:pt x="35344" y="35330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E6BC147-291C-A942-A972-65E89F6CB403}"/>
                </a:ext>
              </a:extLst>
            </p:cNvPr>
            <p:cNvSpPr/>
            <p:nvPr/>
          </p:nvSpPr>
          <p:spPr>
            <a:xfrm>
              <a:off x="2256550" y="2839112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40 w 173739"/>
                <a:gd name="connsiteY1" fmla="*/ 12327 h 229007"/>
                <a:gd name="connsiteX2" fmla="*/ 67595 w 173739"/>
                <a:gd name="connsiteY2" fmla="*/ 229007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40" y="12327"/>
                  </a:cubicBezTo>
                  <a:lnTo>
                    <a:pt x="67595" y="229007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4FA3BD-90D9-734F-887F-977079BAC5A7}"/>
                </a:ext>
              </a:extLst>
            </p:cNvPr>
            <p:cNvSpPr/>
            <p:nvPr/>
          </p:nvSpPr>
          <p:spPr>
            <a:xfrm>
              <a:off x="2426199" y="3140725"/>
              <a:ext cx="241283" cy="241269"/>
            </a:xfrm>
            <a:custGeom>
              <a:avLst/>
              <a:gdLst>
                <a:gd name="connsiteX0" fmla="*/ 35344 w 241283"/>
                <a:gd name="connsiteY0" fmla="*/ 35330 h 241269"/>
                <a:gd name="connsiteX1" fmla="*/ 205954 w 241283"/>
                <a:gd name="connsiteY1" fmla="*/ 35330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30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30"/>
                  </a:moveTo>
                  <a:cubicBezTo>
                    <a:pt x="82450" y="-11777"/>
                    <a:pt x="158848" y="-11777"/>
                    <a:pt x="205954" y="35330"/>
                  </a:cubicBezTo>
                  <a:cubicBezTo>
                    <a:pt x="253061" y="82436"/>
                    <a:pt x="253061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6"/>
                    <a:pt x="35344" y="35330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15C36B7-01AE-F64C-9889-EE11ACF7FF23}"/>
                </a:ext>
              </a:extLst>
            </p:cNvPr>
            <p:cNvSpPr/>
            <p:nvPr/>
          </p:nvSpPr>
          <p:spPr>
            <a:xfrm>
              <a:off x="2426200" y="3140711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39 w 173739"/>
                <a:gd name="connsiteY1" fmla="*/ 12327 h 229007"/>
                <a:gd name="connsiteX2" fmla="*/ 67595 w 173739"/>
                <a:gd name="connsiteY2" fmla="*/ 229008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39" y="12327"/>
                  </a:cubicBezTo>
                  <a:lnTo>
                    <a:pt x="67595" y="229008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41F0136-78CA-9046-ACB3-F27D09F6124E}"/>
                </a:ext>
              </a:extLst>
            </p:cNvPr>
            <p:cNvSpPr/>
            <p:nvPr/>
          </p:nvSpPr>
          <p:spPr>
            <a:xfrm>
              <a:off x="2256550" y="3461174"/>
              <a:ext cx="241283" cy="241269"/>
            </a:xfrm>
            <a:custGeom>
              <a:avLst/>
              <a:gdLst>
                <a:gd name="connsiteX0" fmla="*/ 35344 w 241283"/>
                <a:gd name="connsiteY0" fmla="*/ 35329 h 241269"/>
                <a:gd name="connsiteX1" fmla="*/ 205954 w 241283"/>
                <a:gd name="connsiteY1" fmla="*/ 35329 h 241269"/>
                <a:gd name="connsiteX2" fmla="*/ 205954 w 241283"/>
                <a:gd name="connsiteY2" fmla="*/ 205940 h 241269"/>
                <a:gd name="connsiteX3" fmla="*/ 35344 w 241283"/>
                <a:gd name="connsiteY3" fmla="*/ 205940 h 241269"/>
                <a:gd name="connsiteX4" fmla="*/ 35344 w 241283"/>
                <a:gd name="connsiteY4" fmla="*/ 35329 h 24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3" h="241269">
                  <a:moveTo>
                    <a:pt x="35344" y="35329"/>
                  </a:moveTo>
                  <a:cubicBezTo>
                    <a:pt x="82450" y="-11776"/>
                    <a:pt x="158848" y="-11776"/>
                    <a:pt x="205954" y="35329"/>
                  </a:cubicBezTo>
                  <a:cubicBezTo>
                    <a:pt x="253060" y="82435"/>
                    <a:pt x="253060" y="158834"/>
                    <a:pt x="205954" y="205940"/>
                  </a:cubicBezTo>
                  <a:cubicBezTo>
                    <a:pt x="158848" y="253046"/>
                    <a:pt x="82450" y="253046"/>
                    <a:pt x="35344" y="205940"/>
                  </a:cubicBezTo>
                  <a:cubicBezTo>
                    <a:pt x="-11781" y="158815"/>
                    <a:pt x="-11781" y="82435"/>
                    <a:pt x="35344" y="35329"/>
                  </a:cubicBezTo>
                  <a:close/>
                </a:path>
              </a:pathLst>
            </a:custGeom>
            <a:solidFill>
              <a:schemeClr val="accent5"/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167391F-FC34-704E-AE1D-6345210F99B0}"/>
                </a:ext>
              </a:extLst>
            </p:cNvPr>
            <p:cNvSpPr/>
            <p:nvPr/>
          </p:nvSpPr>
          <p:spPr>
            <a:xfrm>
              <a:off x="2256550" y="3461160"/>
              <a:ext cx="173739" cy="229007"/>
            </a:xfrm>
            <a:custGeom>
              <a:avLst/>
              <a:gdLst>
                <a:gd name="connsiteX0" fmla="*/ 12327 w 173739"/>
                <a:gd name="connsiteY0" fmla="*/ 67595 h 229007"/>
                <a:gd name="connsiteX1" fmla="*/ 173740 w 173739"/>
                <a:gd name="connsiteY1" fmla="*/ 12327 h 229007"/>
                <a:gd name="connsiteX2" fmla="*/ 67595 w 173739"/>
                <a:gd name="connsiteY2" fmla="*/ 229007 h 229007"/>
                <a:gd name="connsiteX3" fmla="*/ 12327 w 173739"/>
                <a:gd name="connsiteY3" fmla="*/ 67595 h 2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9" h="229007">
                  <a:moveTo>
                    <a:pt x="12327" y="67595"/>
                  </a:moveTo>
                  <a:cubicBezTo>
                    <a:pt x="41639" y="7766"/>
                    <a:pt x="113910" y="-16984"/>
                    <a:pt x="173740" y="12327"/>
                  </a:cubicBezTo>
                  <a:lnTo>
                    <a:pt x="67595" y="229007"/>
                  </a:lnTo>
                  <a:cubicBezTo>
                    <a:pt x="7766" y="199696"/>
                    <a:pt x="-16984" y="127425"/>
                    <a:pt x="12327" y="67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8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65"/>
            </a:p>
          </p:txBody>
        </p:sp>
      </p:grpSp>
      <p:pic>
        <p:nvPicPr>
          <p:cNvPr id="45" name="Picture 6" descr="Image result for aws transparent icon">
            <a:extLst>
              <a:ext uri="{FF2B5EF4-FFF2-40B4-BE49-F238E27FC236}">
                <a16:creationId xmlns:a16="http://schemas.microsoft.com/office/drawing/2014/main" id="{B7472976-C210-E244-8F53-42578DD2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5323" y="5771728"/>
            <a:ext cx="773643" cy="3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google cloud logo png">
            <a:extLst>
              <a:ext uri="{FF2B5EF4-FFF2-40B4-BE49-F238E27FC236}">
                <a16:creationId xmlns:a16="http://schemas.microsoft.com/office/drawing/2014/main" id="{2D2CBC10-8D38-DE4F-8694-4F838C3F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5739" y="5803471"/>
            <a:ext cx="1749223" cy="26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hyper-v logo transparent">
            <a:extLst>
              <a:ext uri="{FF2B5EF4-FFF2-40B4-BE49-F238E27FC236}">
                <a16:creationId xmlns:a16="http://schemas.microsoft.com/office/drawing/2014/main" id="{7273D0D9-0CB7-854E-9C23-62B65BDD6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216" y="5684731"/>
            <a:ext cx="1106560" cy="4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2756C4B-F73B-654E-A298-EFE44CCFC9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488" y="5764030"/>
            <a:ext cx="315640" cy="315640"/>
          </a:xfrm>
          <a:prstGeom prst="rect">
            <a:avLst/>
          </a:prstGeom>
        </p:spPr>
      </p:pic>
      <p:sp>
        <p:nvSpPr>
          <p:cNvPr id="50" name="Freeform 16">
            <a:extLst>
              <a:ext uri="{FF2B5EF4-FFF2-40B4-BE49-F238E27FC236}">
                <a16:creationId xmlns:a16="http://schemas.microsoft.com/office/drawing/2014/main" id="{DC8F9265-6A88-F44F-A626-A886728B7674}"/>
              </a:ext>
            </a:extLst>
          </p:cNvPr>
          <p:cNvSpPr>
            <a:spLocks noEditPoints="1"/>
          </p:cNvSpPr>
          <p:nvPr/>
        </p:nvSpPr>
        <p:spPr bwMode="auto">
          <a:xfrm>
            <a:off x="2288560" y="4809254"/>
            <a:ext cx="323220" cy="324243"/>
          </a:xfrm>
          <a:custGeom>
            <a:avLst/>
            <a:gdLst>
              <a:gd name="T0" fmla="*/ 146 w 213"/>
              <a:gd name="T1" fmla="*/ 108 h 213"/>
              <a:gd name="T2" fmla="*/ 134 w 213"/>
              <a:gd name="T3" fmla="*/ 134 h 213"/>
              <a:gd name="T4" fmla="*/ 106 w 213"/>
              <a:gd name="T5" fmla="*/ 146 h 213"/>
              <a:gd name="T6" fmla="*/ 79 w 213"/>
              <a:gd name="T7" fmla="*/ 134 h 213"/>
              <a:gd name="T8" fmla="*/ 67 w 213"/>
              <a:gd name="T9" fmla="*/ 108 h 213"/>
              <a:gd name="T10" fmla="*/ 70 w 213"/>
              <a:gd name="T11" fmla="*/ 91 h 213"/>
              <a:gd name="T12" fmla="*/ 79 w 213"/>
              <a:gd name="T13" fmla="*/ 78 h 213"/>
              <a:gd name="T14" fmla="*/ 106 w 213"/>
              <a:gd name="T15" fmla="*/ 67 h 213"/>
              <a:gd name="T16" fmla="*/ 134 w 213"/>
              <a:gd name="T17" fmla="*/ 78 h 213"/>
              <a:gd name="T18" fmla="*/ 143 w 213"/>
              <a:gd name="T19" fmla="*/ 91 h 213"/>
              <a:gd name="T20" fmla="*/ 146 w 213"/>
              <a:gd name="T21" fmla="*/ 108 h 213"/>
              <a:gd name="T22" fmla="*/ 212 w 213"/>
              <a:gd name="T23" fmla="*/ 83 h 213"/>
              <a:gd name="T24" fmla="*/ 187 w 213"/>
              <a:gd name="T25" fmla="*/ 48 h 213"/>
              <a:gd name="T26" fmla="*/ 160 w 213"/>
              <a:gd name="T27" fmla="*/ 47 h 213"/>
              <a:gd name="T28" fmla="*/ 127 w 213"/>
              <a:gd name="T29" fmla="*/ 0 h 213"/>
              <a:gd name="T30" fmla="*/ 108 w 213"/>
              <a:gd name="T31" fmla="*/ 27 h 213"/>
              <a:gd name="T32" fmla="*/ 105 w 213"/>
              <a:gd name="T33" fmla="*/ 27 h 213"/>
              <a:gd name="T34" fmla="*/ 86 w 213"/>
              <a:gd name="T35" fmla="*/ 0 h 213"/>
              <a:gd name="T36" fmla="*/ 48 w 213"/>
              <a:gd name="T37" fmla="*/ 28 h 213"/>
              <a:gd name="T38" fmla="*/ 48 w 213"/>
              <a:gd name="T39" fmla="*/ 53 h 213"/>
              <a:gd name="T40" fmla="*/ 16 w 213"/>
              <a:gd name="T41" fmla="*/ 45 h 213"/>
              <a:gd name="T42" fmla="*/ 2 w 213"/>
              <a:gd name="T43" fmla="*/ 81 h 213"/>
              <a:gd name="T44" fmla="*/ 27 w 213"/>
              <a:gd name="T45" fmla="*/ 102 h 213"/>
              <a:gd name="T46" fmla="*/ 27 w 213"/>
              <a:gd name="T47" fmla="*/ 106 h 213"/>
              <a:gd name="T48" fmla="*/ 27 w 213"/>
              <a:gd name="T49" fmla="*/ 108 h 213"/>
              <a:gd name="T50" fmla="*/ 0 w 213"/>
              <a:gd name="T51" fmla="*/ 127 h 213"/>
              <a:gd name="T52" fmla="*/ 48 w 213"/>
              <a:gd name="T53" fmla="*/ 160 h 213"/>
              <a:gd name="T54" fmla="*/ 46 w 213"/>
              <a:gd name="T55" fmla="*/ 196 h 213"/>
              <a:gd name="T56" fmla="*/ 103 w 213"/>
              <a:gd name="T57" fmla="*/ 186 h 213"/>
              <a:gd name="T58" fmla="*/ 106 w 213"/>
              <a:gd name="T59" fmla="*/ 186 h 213"/>
              <a:gd name="T60" fmla="*/ 110 w 213"/>
              <a:gd name="T61" fmla="*/ 186 h 213"/>
              <a:gd name="T62" fmla="*/ 167 w 213"/>
              <a:gd name="T63" fmla="*/ 196 h 213"/>
              <a:gd name="T64" fmla="*/ 165 w 213"/>
              <a:gd name="T65" fmla="*/ 160 h 213"/>
              <a:gd name="T66" fmla="*/ 213 w 213"/>
              <a:gd name="T67" fmla="*/ 127 h 213"/>
              <a:gd name="T68" fmla="*/ 186 w 213"/>
              <a:gd name="T69" fmla="*/ 108 h 213"/>
              <a:gd name="T70" fmla="*/ 186 w 213"/>
              <a:gd name="T71" fmla="*/ 106 h 213"/>
              <a:gd name="T72" fmla="*/ 186 w 213"/>
              <a:gd name="T73" fmla="*/ 102 h 213"/>
              <a:gd name="T74" fmla="*/ 212 w 213"/>
              <a:gd name="T75" fmla="*/ 8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213">
                <a:moveTo>
                  <a:pt x="146" y="108"/>
                </a:moveTo>
                <a:lnTo>
                  <a:pt x="146" y="108"/>
                </a:lnTo>
                <a:cubicBezTo>
                  <a:pt x="146" y="112"/>
                  <a:pt x="145" y="117"/>
                  <a:pt x="143" y="122"/>
                </a:cubicBezTo>
                <a:cubicBezTo>
                  <a:pt x="141" y="126"/>
                  <a:pt x="138" y="130"/>
                  <a:pt x="134" y="134"/>
                </a:cubicBezTo>
                <a:cubicBezTo>
                  <a:pt x="131" y="138"/>
                  <a:pt x="127" y="140"/>
                  <a:pt x="122" y="142"/>
                </a:cubicBezTo>
                <a:cubicBezTo>
                  <a:pt x="117" y="145"/>
                  <a:pt x="112" y="146"/>
                  <a:pt x="106" y="146"/>
                </a:cubicBezTo>
                <a:cubicBezTo>
                  <a:pt x="101" y="146"/>
                  <a:pt x="96" y="145"/>
                  <a:pt x="91" y="142"/>
                </a:cubicBezTo>
                <a:cubicBezTo>
                  <a:pt x="86" y="140"/>
                  <a:pt x="82" y="138"/>
                  <a:pt x="79" y="134"/>
                </a:cubicBezTo>
                <a:cubicBezTo>
                  <a:pt x="75" y="130"/>
                  <a:pt x="72" y="126"/>
                  <a:pt x="70" y="122"/>
                </a:cubicBezTo>
                <a:cubicBezTo>
                  <a:pt x="68" y="117"/>
                  <a:pt x="67" y="112"/>
                  <a:pt x="67" y="108"/>
                </a:cubicBezTo>
                <a:cubicBezTo>
                  <a:pt x="67" y="107"/>
                  <a:pt x="67" y="107"/>
                  <a:pt x="67" y="106"/>
                </a:cubicBezTo>
                <a:cubicBezTo>
                  <a:pt x="67" y="101"/>
                  <a:pt x="68" y="96"/>
                  <a:pt x="70" y="91"/>
                </a:cubicBezTo>
                <a:cubicBezTo>
                  <a:pt x="72" y="87"/>
                  <a:pt x="74" y="84"/>
                  <a:pt x="76" y="81"/>
                </a:cubicBezTo>
                <a:cubicBezTo>
                  <a:pt x="77" y="80"/>
                  <a:pt x="78" y="79"/>
                  <a:pt x="79" y="78"/>
                </a:cubicBezTo>
                <a:cubicBezTo>
                  <a:pt x="82" y="75"/>
                  <a:pt x="86" y="72"/>
                  <a:pt x="91" y="70"/>
                </a:cubicBezTo>
                <a:cubicBezTo>
                  <a:pt x="96" y="68"/>
                  <a:pt x="101" y="67"/>
                  <a:pt x="106" y="67"/>
                </a:cubicBezTo>
                <a:cubicBezTo>
                  <a:pt x="112" y="67"/>
                  <a:pt x="117" y="68"/>
                  <a:pt x="122" y="70"/>
                </a:cubicBezTo>
                <a:cubicBezTo>
                  <a:pt x="127" y="72"/>
                  <a:pt x="131" y="75"/>
                  <a:pt x="134" y="78"/>
                </a:cubicBezTo>
                <a:cubicBezTo>
                  <a:pt x="135" y="79"/>
                  <a:pt x="136" y="80"/>
                  <a:pt x="136" y="81"/>
                </a:cubicBezTo>
                <a:cubicBezTo>
                  <a:pt x="139" y="84"/>
                  <a:pt x="141" y="87"/>
                  <a:pt x="143" y="91"/>
                </a:cubicBezTo>
                <a:cubicBezTo>
                  <a:pt x="145" y="96"/>
                  <a:pt x="146" y="101"/>
                  <a:pt x="146" y="106"/>
                </a:cubicBezTo>
                <a:cubicBezTo>
                  <a:pt x="146" y="107"/>
                  <a:pt x="146" y="107"/>
                  <a:pt x="146" y="108"/>
                </a:cubicBezTo>
                <a:close/>
                <a:moveTo>
                  <a:pt x="212" y="83"/>
                </a:moveTo>
                <a:lnTo>
                  <a:pt x="212" y="83"/>
                </a:lnTo>
                <a:lnTo>
                  <a:pt x="196" y="45"/>
                </a:lnTo>
                <a:lnTo>
                  <a:pt x="187" y="48"/>
                </a:lnTo>
                <a:lnTo>
                  <a:pt x="165" y="53"/>
                </a:lnTo>
                <a:cubicBezTo>
                  <a:pt x="164" y="51"/>
                  <a:pt x="162" y="49"/>
                  <a:pt x="160" y="47"/>
                </a:cubicBezTo>
                <a:lnTo>
                  <a:pt x="167" y="16"/>
                </a:lnTo>
                <a:lnTo>
                  <a:pt x="127" y="0"/>
                </a:lnTo>
                <a:lnTo>
                  <a:pt x="110" y="27"/>
                </a:lnTo>
                <a:cubicBezTo>
                  <a:pt x="110" y="27"/>
                  <a:pt x="109" y="27"/>
                  <a:pt x="108" y="27"/>
                </a:cubicBezTo>
                <a:cubicBezTo>
                  <a:pt x="108" y="27"/>
                  <a:pt x="107" y="27"/>
                  <a:pt x="106" y="27"/>
                </a:cubicBezTo>
                <a:cubicBezTo>
                  <a:pt x="106" y="27"/>
                  <a:pt x="105" y="27"/>
                  <a:pt x="105" y="27"/>
                </a:cubicBezTo>
                <a:cubicBezTo>
                  <a:pt x="104" y="27"/>
                  <a:pt x="103" y="27"/>
                  <a:pt x="103" y="27"/>
                </a:cubicBezTo>
                <a:lnTo>
                  <a:pt x="86" y="0"/>
                </a:lnTo>
                <a:lnTo>
                  <a:pt x="46" y="16"/>
                </a:lnTo>
                <a:lnTo>
                  <a:pt x="48" y="28"/>
                </a:lnTo>
                <a:lnTo>
                  <a:pt x="53" y="47"/>
                </a:lnTo>
                <a:cubicBezTo>
                  <a:pt x="51" y="49"/>
                  <a:pt x="49" y="51"/>
                  <a:pt x="48" y="53"/>
                </a:cubicBezTo>
                <a:lnTo>
                  <a:pt x="27" y="48"/>
                </a:lnTo>
                <a:lnTo>
                  <a:pt x="16" y="45"/>
                </a:lnTo>
                <a:lnTo>
                  <a:pt x="13" y="54"/>
                </a:lnTo>
                <a:lnTo>
                  <a:pt x="2" y="81"/>
                </a:lnTo>
                <a:lnTo>
                  <a:pt x="0" y="86"/>
                </a:lnTo>
                <a:lnTo>
                  <a:pt x="27" y="102"/>
                </a:lnTo>
                <a:cubicBezTo>
                  <a:pt x="27" y="103"/>
                  <a:pt x="27" y="104"/>
                  <a:pt x="27" y="104"/>
                </a:cubicBezTo>
                <a:cubicBezTo>
                  <a:pt x="27" y="105"/>
                  <a:pt x="27" y="106"/>
                  <a:pt x="27" y="106"/>
                </a:cubicBezTo>
                <a:cubicBezTo>
                  <a:pt x="27" y="107"/>
                  <a:pt x="27" y="107"/>
                  <a:pt x="27" y="108"/>
                </a:cubicBezTo>
                <a:cubicBezTo>
                  <a:pt x="27" y="108"/>
                  <a:pt x="27" y="108"/>
                  <a:pt x="27" y="108"/>
                </a:cubicBezTo>
                <a:cubicBezTo>
                  <a:pt x="27" y="109"/>
                  <a:pt x="27" y="109"/>
                  <a:pt x="27" y="110"/>
                </a:cubicBezTo>
                <a:lnTo>
                  <a:pt x="0" y="127"/>
                </a:lnTo>
                <a:lnTo>
                  <a:pt x="16" y="167"/>
                </a:lnTo>
                <a:lnTo>
                  <a:pt x="48" y="160"/>
                </a:lnTo>
                <a:cubicBezTo>
                  <a:pt x="49" y="162"/>
                  <a:pt x="51" y="163"/>
                  <a:pt x="53" y="165"/>
                </a:cubicBezTo>
                <a:lnTo>
                  <a:pt x="46" y="196"/>
                </a:lnTo>
                <a:lnTo>
                  <a:pt x="86" y="213"/>
                </a:lnTo>
                <a:lnTo>
                  <a:pt x="103" y="186"/>
                </a:lnTo>
                <a:cubicBezTo>
                  <a:pt x="103" y="186"/>
                  <a:pt x="104" y="186"/>
                  <a:pt x="105" y="186"/>
                </a:cubicBezTo>
                <a:cubicBezTo>
                  <a:pt x="105" y="186"/>
                  <a:pt x="106" y="186"/>
                  <a:pt x="106" y="186"/>
                </a:cubicBezTo>
                <a:cubicBezTo>
                  <a:pt x="107" y="186"/>
                  <a:pt x="108" y="186"/>
                  <a:pt x="108" y="186"/>
                </a:cubicBezTo>
                <a:cubicBezTo>
                  <a:pt x="109" y="186"/>
                  <a:pt x="110" y="186"/>
                  <a:pt x="110" y="186"/>
                </a:cubicBezTo>
                <a:lnTo>
                  <a:pt x="127" y="213"/>
                </a:lnTo>
                <a:lnTo>
                  <a:pt x="167" y="196"/>
                </a:lnTo>
                <a:lnTo>
                  <a:pt x="160" y="165"/>
                </a:lnTo>
                <a:cubicBezTo>
                  <a:pt x="162" y="163"/>
                  <a:pt x="164" y="162"/>
                  <a:pt x="165" y="160"/>
                </a:cubicBezTo>
                <a:lnTo>
                  <a:pt x="196" y="167"/>
                </a:lnTo>
                <a:lnTo>
                  <a:pt x="213" y="127"/>
                </a:lnTo>
                <a:lnTo>
                  <a:pt x="186" y="110"/>
                </a:lnTo>
                <a:cubicBezTo>
                  <a:pt x="186" y="109"/>
                  <a:pt x="186" y="109"/>
                  <a:pt x="186" y="108"/>
                </a:cubicBezTo>
                <a:cubicBezTo>
                  <a:pt x="186" y="108"/>
                  <a:pt x="186" y="107"/>
                  <a:pt x="186" y="107"/>
                </a:cubicBezTo>
                <a:cubicBezTo>
                  <a:pt x="186" y="107"/>
                  <a:pt x="186" y="106"/>
                  <a:pt x="186" y="106"/>
                </a:cubicBezTo>
                <a:cubicBezTo>
                  <a:pt x="186" y="106"/>
                  <a:pt x="186" y="105"/>
                  <a:pt x="186" y="104"/>
                </a:cubicBezTo>
                <a:cubicBezTo>
                  <a:pt x="186" y="104"/>
                  <a:pt x="186" y="103"/>
                  <a:pt x="186" y="102"/>
                </a:cubicBezTo>
                <a:lnTo>
                  <a:pt x="211" y="87"/>
                </a:lnTo>
                <a:cubicBezTo>
                  <a:pt x="211" y="86"/>
                  <a:pt x="212" y="84"/>
                  <a:pt x="212" y="83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16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EBD5816-DE7B-A047-BE29-AC7139886B89}"/>
              </a:ext>
            </a:extLst>
          </p:cNvPr>
          <p:cNvSpPr>
            <a:spLocks noEditPoints="1"/>
          </p:cNvSpPr>
          <p:nvPr/>
        </p:nvSpPr>
        <p:spPr bwMode="auto">
          <a:xfrm>
            <a:off x="3741522" y="4809254"/>
            <a:ext cx="323220" cy="324243"/>
          </a:xfrm>
          <a:custGeom>
            <a:avLst/>
            <a:gdLst>
              <a:gd name="T0" fmla="*/ 146 w 213"/>
              <a:gd name="T1" fmla="*/ 108 h 213"/>
              <a:gd name="T2" fmla="*/ 134 w 213"/>
              <a:gd name="T3" fmla="*/ 134 h 213"/>
              <a:gd name="T4" fmla="*/ 106 w 213"/>
              <a:gd name="T5" fmla="*/ 146 h 213"/>
              <a:gd name="T6" fmla="*/ 79 w 213"/>
              <a:gd name="T7" fmla="*/ 134 h 213"/>
              <a:gd name="T8" fmla="*/ 67 w 213"/>
              <a:gd name="T9" fmla="*/ 108 h 213"/>
              <a:gd name="T10" fmla="*/ 70 w 213"/>
              <a:gd name="T11" fmla="*/ 91 h 213"/>
              <a:gd name="T12" fmla="*/ 79 w 213"/>
              <a:gd name="T13" fmla="*/ 78 h 213"/>
              <a:gd name="T14" fmla="*/ 106 w 213"/>
              <a:gd name="T15" fmla="*/ 67 h 213"/>
              <a:gd name="T16" fmla="*/ 134 w 213"/>
              <a:gd name="T17" fmla="*/ 78 h 213"/>
              <a:gd name="T18" fmla="*/ 143 w 213"/>
              <a:gd name="T19" fmla="*/ 91 h 213"/>
              <a:gd name="T20" fmla="*/ 146 w 213"/>
              <a:gd name="T21" fmla="*/ 108 h 213"/>
              <a:gd name="T22" fmla="*/ 212 w 213"/>
              <a:gd name="T23" fmla="*/ 83 h 213"/>
              <a:gd name="T24" fmla="*/ 187 w 213"/>
              <a:gd name="T25" fmla="*/ 48 h 213"/>
              <a:gd name="T26" fmla="*/ 160 w 213"/>
              <a:gd name="T27" fmla="*/ 47 h 213"/>
              <a:gd name="T28" fmla="*/ 127 w 213"/>
              <a:gd name="T29" fmla="*/ 0 h 213"/>
              <a:gd name="T30" fmla="*/ 108 w 213"/>
              <a:gd name="T31" fmla="*/ 27 h 213"/>
              <a:gd name="T32" fmla="*/ 105 w 213"/>
              <a:gd name="T33" fmla="*/ 27 h 213"/>
              <a:gd name="T34" fmla="*/ 86 w 213"/>
              <a:gd name="T35" fmla="*/ 0 h 213"/>
              <a:gd name="T36" fmla="*/ 48 w 213"/>
              <a:gd name="T37" fmla="*/ 28 h 213"/>
              <a:gd name="T38" fmla="*/ 48 w 213"/>
              <a:gd name="T39" fmla="*/ 53 h 213"/>
              <a:gd name="T40" fmla="*/ 16 w 213"/>
              <a:gd name="T41" fmla="*/ 45 h 213"/>
              <a:gd name="T42" fmla="*/ 2 w 213"/>
              <a:gd name="T43" fmla="*/ 81 h 213"/>
              <a:gd name="T44" fmla="*/ 27 w 213"/>
              <a:gd name="T45" fmla="*/ 102 h 213"/>
              <a:gd name="T46" fmla="*/ 27 w 213"/>
              <a:gd name="T47" fmla="*/ 106 h 213"/>
              <a:gd name="T48" fmla="*/ 27 w 213"/>
              <a:gd name="T49" fmla="*/ 108 h 213"/>
              <a:gd name="T50" fmla="*/ 0 w 213"/>
              <a:gd name="T51" fmla="*/ 127 h 213"/>
              <a:gd name="T52" fmla="*/ 48 w 213"/>
              <a:gd name="T53" fmla="*/ 160 h 213"/>
              <a:gd name="T54" fmla="*/ 46 w 213"/>
              <a:gd name="T55" fmla="*/ 196 h 213"/>
              <a:gd name="T56" fmla="*/ 103 w 213"/>
              <a:gd name="T57" fmla="*/ 186 h 213"/>
              <a:gd name="T58" fmla="*/ 106 w 213"/>
              <a:gd name="T59" fmla="*/ 186 h 213"/>
              <a:gd name="T60" fmla="*/ 110 w 213"/>
              <a:gd name="T61" fmla="*/ 186 h 213"/>
              <a:gd name="T62" fmla="*/ 167 w 213"/>
              <a:gd name="T63" fmla="*/ 196 h 213"/>
              <a:gd name="T64" fmla="*/ 165 w 213"/>
              <a:gd name="T65" fmla="*/ 160 h 213"/>
              <a:gd name="T66" fmla="*/ 213 w 213"/>
              <a:gd name="T67" fmla="*/ 127 h 213"/>
              <a:gd name="T68" fmla="*/ 186 w 213"/>
              <a:gd name="T69" fmla="*/ 108 h 213"/>
              <a:gd name="T70" fmla="*/ 186 w 213"/>
              <a:gd name="T71" fmla="*/ 106 h 213"/>
              <a:gd name="T72" fmla="*/ 186 w 213"/>
              <a:gd name="T73" fmla="*/ 102 h 213"/>
              <a:gd name="T74" fmla="*/ 212 w 213"/>
              <a:gd name="T75" fmla="*/ 8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213">
                <a:moveTo>
                  <a:pt x="146" y="108"/>
                </a:moveTo>
                <a:lnTo>
                  <a:pt x="146" y="108"/>
                </a:lnTo>
                <a:cubicBezTo>
                  <a:pt x="146" y="112"/>
                  <a:pt x="145" y="117"/>
                  <a:pt x="143" y="122"/>
                </a:cubicBezTo>
                <a:cubicBezTo>
                  <a:pt x="141" y="126"/>
                  <a:pt x="138" y="130"/>
                  <a:pt x="134" y="134"/>
                </a:cubicBezTo>
                <a:cubicBezTo>
                  <a:pt x="131" y="138"/>
                  <a:pt x="127" y="140"/>
                  <a:pt x="122" y="142"/>
                </a:cubicBezTo>
                <a:cubicBezTo>
                  <a:pt x="117" y="145"/>
                  <a:pt x="112" y="146"/>
                  <a:pt x="106" y="146"/>
                </a:cubicBezTo>
                <a:cubicBezTo>
                  <a:pt x="101" y="146"/>
                  <a:pt x="96" y="145"/>
                  <a:pt x="91" y="142"/>
                </a:cubicBezTo>
                <a:cubicBezTo>
                  <a:pt x="86" y="140"/>
                  <a:pt x="82" y="138"/>
                  <a:pt x="79" y="134"/>
                </a:cubicBezTo>
                <a:cubicBezTo>
                  <a:pt x="75" y="130"/>
                  <a:pt x="72" y="126"/>
                  <a:pt x="70" y="122"/>
                </a:cubicBezTo>
                <a:cubicBezTo>
                  <a:pt x="68" y="117"/>
                  <a:pt x="67" y="112"/>
                  <a:pt x="67" y="108"/>
                </a:cubicBezTo>
                <a:cubicBezTo>
                  <a:pt x="67" y="107"/>
                  <a:pt x="67" y="107"/>
                  <a:pt x="67" y="106"/>
                </a:cubicBezTo>
                <a:cubicBezTo>
                  <a:pt x="67" y="101"/>
                  <a:pt x="68" y="96"/>
                  <a:pt x="70" y="91"/>
                </a:cubicBezTo>
                <a:cubicBezTo>
                  <a:pt x="72" y="87"/>
                  <a:pt x="74" y="84"/>
                  <a:pt x="76" y="81"/>
                </a:cubicBezTo>
                <a:cubicBezTo>
                  <a:pt x="77" y="80"/>
                  <a:pt x="78" y="79"/>
                  <a:pt x="79" y="78"/>
                </a:cubicBezTo>
                <a:cubicBezTo>
                  <a:pt x="82" y="75"/>
                  <a:pt x="86" y="72"/>
                  <a:pt x="91" y="70"/>
                </a:cubicBezTo>
                <a:cubicBezTo>
                  <a:pt x="96" y="68"/>
                  <a:pt x="101" y="67"/>
                  <a:pt x="106" y="67"/>
                </a:cubicBezTo>
                <a:cubicBezTo>
                  <a:pt x="112" y="67"/>
                  <a:pt x="117" y="68"/>
                  <a:pt x="122" y="70"/>
                </a:cubicBezTo>
                <a:cubicBezTo>
                  <a:pt x="127" y="72"/>
                  <a:pt x="131" y="75"/>
                  <a:pt x="134" y="78"/>
                </a:cubicBezTo>
                <a:cubicBezTo>
                  <a:pt x="135" y="79"/>
                  <a:pt x="136" y="80"/>
                  <a:pt x="136" y="81"/>
                </a:cubicBezTo>
                <a:cubicBezTo>
                  <a:pt x="139" y="84"/>
                  <a:pt x="141" y="87"/>
                  <a:pt x="143" y="91"/>
                </a:cubicBezTo>
                <a:cubicBezTo>
                  <a:pt x="145" y="96"/>
                  <a:pt x="146" y="101"/>
                  <a:pt x="146" y="106"/>
                </a:cubicBezTo>
                <a:cubicBezTo>
                  <a:pt x="146" y="107"/>
                  <a:pt x="146" y="107"/>
                  <a:pt x="146" y="108"/>
                </a:cubicBezTo>
                <a:close/>
                <a:moveTo>
                  <a:pt x="212" y="83"/>
                </a:moveTo>
                <a:lnTo>
                  <a:pt x="212" y="83"/>
                </a:lnTo>
                <a:lnTo>
                  <a:pt x="196" y="45"/>
                </a:lnTo>
                <a:lnTo>
                  <a:pt x="187" y="48"/>
                </a:lnTo>
                <a:lnTo>
                  <a:pt x="165" y="53"/>
                </a:lnTo>
                <a:cubicBezTo>
                  <a:pt x="164" y="51"/>
                  <a:pt x="162" y="49"/>
                  <a:pt x="160" y="47"/>
                </a:cubicBezTo>
                <a:lnTo>
                  <a:pt x="167" y="16"/>
                </a:lnTo>
                <a:lnTo>
                  <a:pt x="127" y="0"/>
                </a:lnTo>
                <a:lnTo>
                  <a:pt x="110" y="27"/>
                </a:lnTo>
                <a:cubicBezTo>
                  <a:pt x="110" y="27"/>
                  <a:pt x="109" y="27"/>
                  <a:pt x="108" y="27"/>
                </a:cubicBezTo>
                <a:cubicBezTo>
                  <a:pt x="108" y="27"/>
                  <a:pt x="107" y="27"/>
                  <a:pt x="106" y="27"/>
                </a:cubicBezTo>
                <a:cubicBezTo>
                  <a:pt x="106" y="27"/>
                  <a:pt x="105" y="27"/>
                  <a:pt x="105" y="27"/>
                </a:cubicBezTo>
                <a:cubicBezTo>
                  <a:pt x="104" y="27"/>
                  <a:pt x="103" y="27"/>
                  <a:pt x="103" y="27"/>
                </a:cubicBezTo>
                <a:lnTo>
                  <a:pt x="86" y="0"/>
                </a:lnTo>
                <a:lnTo>
                  <a:pt x="46" y="16"/>
                </a:lnTo>
                <a:lnTo>
                  <a:pt x="48" y="28"/>
                </a:lnTo>
                <a:lnTo>
                  <a:pt x="53" y="47"/>
                </a:lnTo>
                <a:cubicBezTo>
                  <a:pt x="51" y="49"/>
                  <a:pt x="49" y="51"/>
                  <a:pt x="48" y="53"/>
                </a:cubicBezTo>
                <a:lnTo>
                  <a:pt x="27" y="48"/>
                </a:lnTo>
                <a:lnTo>
                  <a:pt x="16" y="45"/>
                </a:lnTo>
                <a:lnTo>
                  <a:pt x="13" y="54"/>
                </a:lnTo>
                <a:lnTo>
                  <a:pt x="2" y="81"/>
                </a:lnTo>
                <a:lnTo>
                  <a:pt x="0" y="86"/>
                </a:lnTo>
                <a:lnTo>
                  <a:pt x="27" y="102"/>
                </a:lnTo>
                <a:cubicBezTo>
                  <a:pt x="27" y="103"/>
                  <a:pt x="27" y="104"/>
                  <a:pt x="27" y="104"/>
                </a:cubicBezTo>
                <a:cubicBezTo>
                  <a:pt x="27" y="105"/>
                  <a:pt x="27" y="106"/>
                  <a:pt x="27" y="106"/>
                </a:cubicBezTo>
                <a:cubicBezTo>
                  <a:pt x="27" y="107"/>
                  <a:pt x="27" y="107"/>
                  <a:pt x="27" y="108"/>
                </a:cubicBezTo>
                <a:cubicBezTo>
                  <a:pt x="27" y="108"/>
                  <a:pt x="27" y="108"/>
                  <a:pt x="27" y="108"/>
                </a:cubicBezTo>
                <a:cubicBezTo>
                  <a:pt x="27" y="109"/>
                  <a:pt x="27" y="109"/>
                  <a:pt x="27" y="110"/>
                </a:cubicBezTo>
                <a:lnTo>
                  <a:pt x="0" y="127"/>
                </a:lnTo>
                <a:lnTo>
                  <a:pt x="16" y="167"/>
                </a:lnTo>
                <a:lnTo>
                  <a:pt x="48" y="160"/>
                </a:lnTo>
                <a:cubicBezTo>
                  <a:pt x="49" y="162"/>
                  <a:pt x="51" y="163"/>
                  <a:pt x="53" y="165"/>
                </a:cubicBezTo>
                <a:lnTo>
                  <a:pt x="46" y="196"/>
                </a:lnTo>
                <a:lnTo>
                  <a:pt x="86" y="213"/>
                </a:lnTo>
                <a:lnTo>
                  <a:pt x="103" y="186"/>
                </a:lnTo>
                <a:cubicBezTo>
                  <a:pt x="103" y="186"/>
                  <a:pt x="104" y="186"/>
                  <a:pt x="105" y="186"/>
                </a:cubicBezTo>
                <a:cubicBezTo>
                  <a:pt x="105" y="186"/>
                  <a:pt x="106" y="186"/>
                  <a:pt x="106" y="186"/>
                </a:cubicBezTo>
                <a:cubicBezTo>
                  <a:pt x="107" y="186"/>
                  <a:pt x="108" y="186"/>
                  <a:pt x="108" y="186"/>
                </a:cubicBezTo>
                <a:cubicBezTo>
                  <a:pt x="109" y="186"/>
                  <a:pt x="110" y="186"/>
                  <a:pt x="110" y="186"/>
                </a:cubicBezTo>
                <a:lnTo>
                  <a:pt x="127" y="213"/>
                </a:lnTo>
                <a:lnTo>
                  <a:pt x="167" y="196"/>
                </a:lnTo>
                <a:lnTo>
                  <a:pt x="160" y="165"/>
                </a:lnTo>
                <a:cubicBezTo>
                  <a:pt x="162" y="163"/>
                  <a:pt x="164" y="162"/>
                  <a:pt x="165" y="160"/>
                </a:cubicBezTo>
                <a:lnTo>
                  <a:pt x="196" y="167"/>
                </a:lnTo>
                <a:lnTo>
                  <a:pt x="213" y="127"/>
                </a:lnTo>
                <a:lnTo>
                  <a:pt x="186" y="110"/>
                </a:lnTo>
                <a:cubicBezTo>
                  <a:pt x="186" y="109"/>
                  <a:pt x="186" y="109"/>
                  <a:pt x="186" y="108"/>
                </a:cubicBezTo>
                <a:cubicBezTo>
                  <a:pt x="186" y="108"/>
                  <a:pt x="186" y="107"/>
                  <a:pt x="186" y="107"/>
                </a:cubicBezTo>
                <a:cubicBezTo>
                  <a:pt x="186" y="107"/>
                  <a:pt x="186" y="106"/>
                  <a:pt x="186" y="106"/>
                </a:cubicBezTo>
                <a:cubicBezTo>
                  <a:pt x="186" y="106"/>
                  <a:pt x="186" y="105"/>
                  <a:pt x="186" y="104"/>
                </a:cubicBezTo>
                <a:cubicBezTo>
                  <a:pt x="186" y="104"/>
                  <a:pt x="186" y="103"/>
                  <a:pt x="186" y="102"/>
                </a:cubicBezTo>
                <a:lnTo>
                  <a:pt x="211" y="87"/>
                </a:lnTo>
                <a:cubicBezTo>
                  <a:pt x="211" y="86"/>
                  <a:pt x="212" y="84"/>
                  <a:pt x="212" y="83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16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C244A250-BB51-EF4B-A7F3-48E85F679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349"/>
            <a:ext cx="11653523" cy="784488"/>
          </a:xfrm>
        </p:spPr>
        <p:txBody>
          <a:bodyPr/>
          <a:lstStyle/>
          <a:p>
            <a:r>
              <a:rPr lang="en-US" dirty="0"/>
              <a:t>Agent-based for Hyper-V VMs/physical </a:t>
            </a:r>
            <a:br>
              <a:rPr lang="en-US" dirty="0"/>
            </a:br>
            <a:r>
              <a:rPr lang="en-US" dirty="0"/>
              <a:t>servers/AWS, GCP, other cloud services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6E55B6-B20C-4D42-988B-96A02170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Dependency analysis: </a:t>
            </a:r>
          </a:p>
        </p:txBody>
      </p:sp>
      <p:sp>
        <p:nvSpPr>
          <p:cNvPr id="32" name="bk object 17">
            <a:extLst>
              <a:ext uri="{FF2B5EF4-FFF2-40B4-BE49-F238E27FC236}">
                <a16:creationId xmlns:a16="http://schemas.microsoft.com/office/drawing/2014/main" id="{BCF20260-B386-4D6B-AB2B-DA7A20923620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BD18FA-CA87-40A2-9E61-384977344F4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F1C061-86F2-41AE-AFB6-A1EEF5642FBD}"/>
              </a:ext>
            </a:extLst>
          </p:cNvPr>
          <p:cNvGrpSpPr/>
          <p:nvPr/>
        </p:nvGrpSpPr>
        <p:grpSpPr>
          <a:xfrm>
            <a:off x="11089341" y="284761"/>
            <a:ext cx="885005" cy="746180"/>
            <a:chOff x="1243893" y="2839841"/>
            <a:chExt cx="715323" cy="712615"/>
          </a:xfrm>
        </p:grpSpPr>
        <p:sp>
          <p:nvSpPr>
            <p:cNvPr id="9" name="Freeform 101">
              <a:extLst>
                <a:ext uri="{FF2B5EF4-FFF2-40B4-BE49-F238E27FC236}">
                  <a16:creationId xmlns:a16="http://schemas.microsoft.com/office/drawing/2014/main" id="{E59BC9BD-1CA0-4769-8608-940B27AAC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102">
              <a:extLst>
                <a:ext uri="{FF2B5EF4-FFF2-40B4-BE49-F238E27FC236}">
                  <a16:creationId xmlns:a16="http://schemas.microsoft.com/office/drawing/2014/main" id="{ED12D182-6395-48ED-85F3-13632068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F1CFFC3D-753E-4EA3-91FF-6FF2F299F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8E9AD5-37FF-4D0D-B5BF-72CC084F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749"/>
            <a:ext cx="12192000" cy="651653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cs typeface="+mn-cs"/>
              </a:rPr>
              <a:t>Pull the data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B5A8D-D3EC-4E8D-AB95-9AE9A35C803E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69E0D-E4F1-46F8-82CB-9D64733FC2A7}"/>
              </a:ext>
            </a:extLst>
          </p:cNvPr>
          <p:cNvSpPr txBox="1"/>
          <p:nvPr/>
        </p:nvSpPr>
        <p:spPr>
          <a:xfrm>
            <a:off x="9520101" y="6536826"/>
            <a:ext cx="239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0" spc="-20" baseline="0" dirty="0"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|  @Techielass</a:t>
            </a:r>
            <a:endParaRPr lang="en-US" sz="1100" b="0" i="0" kern="0" spc="-20" baseline="0" dirty="0"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1078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416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96E0-7C39-4CCD-B220-501DD3786D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1098" y="1396289"/>
            <a:ext cx="5712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34FC2-03A0-4D5B-8196-8BC4D383424B}"/>
              </a:ext>
            </a:extLst>
          </p:cNvPr>
          <p:cNvSpPr txBox="1"/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Senior Cloud Advocate @ Microsoft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Blog at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www.techielass.com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@Techielass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 of the Glasgow Azure User Group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STEM Ambassador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14+ years in the IT industry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IT Pro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8" name="Oval 8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Freeform: Shape 8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may contain: Sarah Lean, smiling, indoor">
            <a:extLst>
              <a:ext uri="{FF2B5EF4-FFF2-40B4-BE49-F238E27FC236}">
                <a16:creationId xmlns:a16="http://schemas.microsoft.com/office/drawing/2014/main" id="{BC44A031-FA62-4315-8F16-277D02C91B2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F5BAE883-7C4A-4F30-A205-493C781A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may contain: 7 people, including Sarah Lean, people smiling, people standing, shoes and indoor">
            <a:extLst>
              <a:ext uri="{FF2B5EF4-FFF2-40B4-BE49-F238E27FC236}">
                <a16:creationId xmlns:a16="http://schemas.microsoft.com/office/drawing/2014/main" id="{3B5B11D2-8A63-470C-9AC2-817D3A842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1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/>
              <a:t>Reporting</a:t>
            </a:r>
            <a:endParaRPr lang="en-US" dirty="0"/>
          </a:p>
        </p:txBody>
      </p:sp>
      <p:sp>
        <p:nvSpPr>
          <p:cNvPr id="2" name="bk object 17">
            <a:extLst>
              <a:ext uri="{FF2B5EF4-FFF2-40B4-BE49-F238E27FC236}">
                <a16:creationId xmlns:a16="http://schemas.microsoft.com/office/drawing/2014/main" id="{097D22BA-71DE-49BF-B8FF-64DC236AA324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6676F-0367-45CC-86F9-CEAC13AA484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E8058-AFEF-42D5-A858-8A70F214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859">
            <a:off x="3930485" y="682619"/>
            <a:ext cx="7764086" cy="3103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B89A6-B0BD-48E7-9920-D3028791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786">
            <a:off x="622726" y="2960782"/>
            <a:ext cx="6809070" cy="3049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944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F8ABF23-BBC6-AD47-A959-0A75EA61342A}"/>
              </a:ext>
            </a:extLst>
          </p:cNvPr>
          <p:cNvSpPr/>
          <p:nvPr/>
        </p:nvSpPr>
        <p:spPr bwMode="auto">
          <a:xfrm>
            <a:off x="0" y="5026059"/>
            <a:ext cx="12192000" cy="1471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5C3A4-F33B-3747-9415-AFC00734BC2D}"/>
              </a:ext>
            </a:extLst>
          </p:cNvPr>
          <p:cNvSpPr/>
          <p:nvPr/>
        </p:nvSpPr>
        <p:spPr>
          <a:xfrm>
            <a:off x="349966" y="1885055"/>
            <a:ext cx="6094444" cy="36207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96181">
              <a:defRPr/>
            </a:pPr>
            <a:r>
              <a:rPr lang="en-US" sz="1765" dirty="0">
                <a:solidFill>
                  <a:srgbClr val="0078D4"/>
                </a:solidFill>
                <a:latin typeface="+mj-lt"/>
                <a:cs typeface="Segoe UI Semilight" panose="020B0402040204020203" pitchFamily="34" charset="0"/>
              </a:rPr>
              <a:t>Computation formula: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3203A-6D48-694A-B11B-BA92247D5223}"/>
              </a:ext>
            </a:extLst>
          </p:cNvPr>
          <p:cNvSpPr/>
          <p:nvPr/>
        </p:nvSpPr>
        <p:spPr>
          <a:xfrm>
            <a:off x="6817520" y="1885055"/>
            <a:ext cx="2881138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765" dirty="0">
                <a:solidFill>
                  <a:srgbClr val="0078D4"/>
                </a:solidFill>
                <a:latin typeface="+mj-lt"/>
                <a:cs typeface="Segoe UI Semilight" panose="020B0402040204020203" pitchFamily="34" charset="0"/>
              </a:rPr>
              <a:t>Output is  categorized as: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0722C8-93C5-B14D-A4B0-61E53EFA9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4" y="1151984"/>
            <a:ext cx="11653518" cy="482763"/>
          </a:xfrm>
        </p:spPr>
        <p:txBody>
          <a:bodyPr/>
          <a:lstStyle/>
          <a:p>
            <a:r>
              <a:rPr lang="en-US" dirty="0"/>
              <a:t>For performance-based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BED817-19B0-0C45-A964-9A9F7B5B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432718"/>
            <a:ext cx="11653518" cy="813819"/>
          </a:xfrm>
        </p:spPr>
        <p:txBody>
          <a:bodyPr/>
          <a:lstStyle/>
          <a:p>
            <a:r>
              <a:rPr lang="en-US" sz="3000" dirty="0"/>
              <a:t>Assessment: Confidence rating computation or performance-based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8F6BA-34CF-5147-964F-6ED60D2E31A9}"/>
              </a:ext>
            </a:extLst>
          </p:cNvPr>
          <p:cNvSpPr/>
          <p:nvPr/>
        </p:nvSpPr>
        <p:spPr>
          <a:xfrm>
            <a:off x="455994" y="2654978"/>
            <a:ext cx="1406799" cy="633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Confidence </a:t>
            </a:r>
            <a:b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</a:br>
            <a: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rating </a:t>
            </a:r>
            <a:endParaRPr lang="en-US" sz="1765" dirty="0">
              <a:latin typeface="+mj-lt"/>
            </a:endParaRPr>
          </a:p>
        </p:txBody>
      </p:sp>
      <p:sp>
        <p:nvSpPr>
          <p:cNvPr id="12" name="Equal 11">
            <a:extLst>
              <a:ext uri="{FF2B5EF4-FFF2-40B4-BE49-F238E27FC236}">
                <a16:creationId xmlns:a16="http://schemas.microsoft.com/office/drawing/2014/main" id="{1A25EBEF-1C25-CA4D-A3A3-9661AA0139AE}"/>
              </a:ext>
            </a:extLst>
          </p:cNvPr>
          <p:cNvSpPr/>
          <p:nvPr/>
        </p:nvSpPr>
        <p:spPr bwMode="auto">
          <a:xfrm>
            <a:off x="1906871" y="2793943"/>
            <a:ext cx="541040" cy="375449"/>
          </a:xfrm>
          <a:prstGeom prst="mathEqual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F1D676-3E19-EB4C-AAF2-A0AF15589BDE}"/>
              </a:ext>
            </a:extLst>
          </p:cNvPr>
          <p:cNvSpPr/>
          <p:nvPr/>
        </p:nvSpPr>
        <p:spPr>
          <a:xfrm>
            <a:off x="2671772" y="2610022"/>
            <a:ext cx="2246826" cy="30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Actual data point received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323CAD-4D39-9840-AF7C-03A908C96505}"/>
              </a:ext>
            </a:extLst>
          </p:cNvPr>
          <p:cNvSpPr/>
          <p:nvPr/>
        </p:nvSpPr>
        <p:spPr>
          <a:xfrm>
            <a:off x="455994" y="4050234"/>
            <a:ext cx="1340796" cy="633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Expected </a:t>
            </a:r>
            <a:b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</a:br>
            <a:r>
              <a:rPr 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data points</a:t>
            </a:r>
            <a:endParaRPr lang="en-US" sz="1765" dirty="0">
              <a:latin typeface="+mj-lt"/>
            </a:endParaRPr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7C5D656D-EC8F-3644-A997-AAF8E09A8F15}"/>
              </a:ext>
            </a:extLst>
          </p:cNvPr>
          <p:cNvSpPr/>
          <p:nvPr/>
        </p:nvSpPr>
        <p:spPr bwMode="auto">
          <a:xfrm>
            <a:off x="1906871" y="4189200"/>
            <a:ext cx="541040" cy="375449"/>
          </a:xfrm>
          <a:prstGeom prst="mathEqual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0471FD-B0CD-0945-BE63-296BC301C7C0}"/>
              </a:ext>
            </a:extLst>
          </p:cNvPr>
          <p:cNvSpPr/>
          <p:nvPr/>
        </p:nvSpPr>
        <p:spPr>
          <a:xfrm>
            <a:off x="2661468" y="4009630"/>
            <a:ext cx="2983881" cy="30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Duration of assessments in mins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0659F-E8F2-B14D-B5E7-20C7A5C66A9B}"/>
              </a:ext>
            </a:extLst>
          </p:cNvPr>
          <p:cNvSpPr/>
          <p:nvPr/>
        </p:nvSpPr>
        <p:spPr>
          <a:xfrm>
            <a:off x="3091721" y="4399077"/>
            <a:ext cx="1764978" cy="41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181">
              <a:lnSpc>
                <a:spcPct val="90000"/>
              </a:lnSpc>
              <a:defRPr/>
            </a:pPr>
            <a:r>
              <a:rPr lang="en-US" sz="2353" b="1" dirty="0">
                <a:cs typeface="Segoe UI Semilight" panose="020B0402040204020203" pitchFamily="34" charset="0"/>
              </a:rPr>
              <a:t>10 mins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B3517A-145C-D34E-A49B-78A97955DF71}"/>
              </a:ext>
            </a:extLst>
          </p:cNvPr>
          <p:cNvCxnSpPr/>
          <p:nvPr/>
        </p:nvCxnSpPr>
        <p:spPr>
          <a:xfrm>
            <a:off x="455994" y="3735735"/>
            <a:ext cx="56400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B3ECC6-EE13-464C-BE36-7FDDE3FD0409}"/>
              </a:ext>
            </a:extLst>
          </p:cNvPr>
          <p:cNvGrpSpPr/>
          <p:nvPr/>
        </p:nvGrpSpPr>
        <p:grpSpPr>
          <a:xfrm>
            <a:off x="6817519" y="2327792"/>
            <a:ext cx="3683378" cy="2403410"/>
            <a:chOff x="6244240" y="2829144"/>
            <a:chExt cx="3757237" cy="2451603"/>
          </a:xfrm>
        </p:grpSpPr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12F0EAC4-E8D6-0C48-BC51-F2EE0156F482}"/>
                </a:ext>
              </a:extLst>
            </p:cNvPr>
            <p:cNvSpPr/>
            <p:nvPr/>
          </p:nvSpPr>
          <p:spPr bwMode="auto">
            <a:xfrm>
              <a:off x="8311076" y="2839856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B8482E-087F-C646-847A-CD745C9A0FCF}"/>
                </a:ext>
              </a:extLst>
            </p:cNvPr>
            <p:cNvSpPr/>
            <p:nvPr/>
          </p:nvSpPr>
          <p:spPr>
            <a:xfrm>
              <a:off x="6244240" y="2829144"/>
              <a:ext cx="2938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181"/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0 to 20%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data points</a:t>
              </a:r>
            </a:p>
          </p:txBody>
        </p:sp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92FBB14E-8754-C74F-A197-B54639AEA0DF}"/>
                </a:ext>
              </a:extLst>
            </p:cNvPr>
            <p:cNvSpPr/>
            <p:nvPr/>
          </p:nvSpPr>
          <p:spPr bwMode="auto">
            <a:xfrm>
              <a:off x="8311076" y="3366350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2F013A-74A1-5A45-B972-36967004B7BD}"/>
                </a:ext>
              </a:extLst>
            </p:cNvPr>
            <p:cNvSpPr/>
            <p:nvPr/>
          </p:nvSpPr>
          <p:spPr>
            <a:xfrm>
              <a:off x="6244240" y="3365100"/>
              <a:ext cx="2938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181"/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20 to 40%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data points</a:t>
              </a:r>
            </a:p>
          </p:txBody>
        </p:sp>
        <p:sp>
          <p:nvSpPr>
            <p:cNvPr id="30" name="5-Point Star 29">
              <a:extLst>
                <a:ext uri="{FF2B5EF4-FFF2-40B4-BE49-F238E27FC236}">
                  <a16:creationId xmlns:a16="http://schemas.microsoft.com/office/drawing/2014/main" id="{5E1644A2-A797-4F48-A38E-F5416A28E793}"/>
                </a:ext>
              </a:extLst>
            </p:cNvPr>
            <p:cNvSpPr/>
            <p:nvPr/>
          </p:nvSpPr>
          <p:spPr bwMode="auto">
            <a:xfrm>
              <a:off x="8674869" y="3366350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5-Point Star 30">
              <a:extLst>
                <a:ext uri="{FF2B5EF4-FFF2-40B4-BE49-F238E27FC236}">
                  <a16:creationId xmlns:a16="http://schemas.microsoft.com/office/drawing/2014/main" id="{EFA81882-64F4-5B41-9F06-EFDB116A7F26}"/>
                </a:ext>
              </a:extLst>
            </p:cNvPr>
            <p:cNvSpPr/>
            <p:nvPr/>
          </p:nvSpPr>
          <p:spPr bwMode="auto">
            <a:xfrm>
              <a:off x="8311076" y="3867897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08CD63-057C-B04E-BAF0-5816FCFD6E37}"/>
                </a:ext>
              </a:extLst>
            </p:cNvPr>
            <p:cNvSpPr/>
            <p:nvPr/>
          </p:nvSpPr>
          <p:spPr>
            <a:xfrm>
              <a:off x="6244240" y="3901056"/>
              <a:ext cx="2938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181"/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40 to 60%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data points</a:t>
              </a:r>
            </a:p>
          </p:txBody>
        </p:sp>
        <p:sp>
          <p:nvSpPr>
            <p:cNvPr id="33" name="5-Point Star 32">
              <a:extLst>
                <a:ext uri="{FF2B5EF4-FFF2-40B4-BE49-F238E27FC236}">
                  <a16:creationId xmlns:a16="http://schemas.microsoft.com/office/drawing/2014/main" id="{EB25F930-DAAB-0C40-9F58-09C94ACB5004}"/>
                </a:ext>
              </a:extLst>
            </p:cNvPr>
            <p:cNvSpPr/>
            <p:nvPr/>
          </p:nvSpPr>
          <p:spPr bwMode="auto">
            <a:xfrm>
              <a:off x="8674869" y="3867897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5-Point Star 33">
              <a:extLst>
                <a:ext uri="{FF2B5EF4-FFF2-40B4-BE49-F238E27FC236}">
                  <a16:creationId xmlns:a16="http://schemas.microsoft.com/office/drawing/2014/main" id="{BF288526-F719-BF40-9B82-24B7360CB9D9}"/>
                </a:ext>
              </a:extLst>
            </p:cNvPr>
            <p:cNvSpPr/>
            <p:nvPr/>
          </p:nvSpPr>
          <p:spPr bwMode="auto">
            <a:xfrm>
              <a:off x="9028831" y="3867897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5-Point Star 34">
              <a:extLst>
                <a:ext uri="{FF2B5EF4-FFF2-40B4-BE49-F238E27FC236}">
                  <a16:creationId xmlns:a16="http://schemas.microsoft.com/office/drawing/2014/main" id="{4601C56D-3502-ED44-BB82-950C85A8AE61}"/>
                </a:ext>
              </a:extLst>
            </p:cNvPr>
            <p:cNvSpPr/>
            <p:nvPr/>
          </p:nvSpPr>
          <p:spPr bwMode="auto">
            <a:xfrm>
              <a:off x="8311076" y="441251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429F9EF-0D31-D34A-BCF3-C51BD772CD67}"/>
                </a:ext>
              </a:extLst>
            </p:cNvPr>
            <p:cNvSpPr/>
            <p:nvPr/>
          </p:nvSpPr>
          <p:spPr>
            <a:xfrm>
              <a:off x="6244240" y="4437012"/>
              <a:ext cx="2938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181"/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60 to 80%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data points</a:t>
              </a:r>
            </a:p>
          </p:txBody>
        </p:sp>
        <p:sp>
          <p:nvSpPr>
            <p:cNvPr id="37" name="5-Point Star 36">
              <a:extLst>
                <a:ext uri="{FF2B5EF4-FFF2-40B4-BE49-F238E27FC236}">
                  <a16:creationId xmlns:a16="http://schemas.microsoft.com/office/drawing/2014/main" id="{C1ED06A7-65B8-7948-9676-1BE78BECCD1F}"/>
                </a:ext>
              </a:extLst>
            </p:cNvPr>
            <p:cNvSpPr/>
            <p:nvPr/>
          </p:nvSpPr>
          <p:spPr bwMode="auto">
            <a:xfrm>
              <a:off x="8674869" y="441251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E39FC9AE-7FE0-9245-A716-B273B9770EB2}"/>
                </a:ext>
              </a:extLst>
            </p:cNvPr>
            <p:cNvSpPr/>
            <p:nvPr/>
          </p:nvSpPr>
          <p:spPr bwMode="auto">
            <a:xfrm>
              <a:off x="9028831" y="441251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AA244177-ABDA-6843-B267-17FA1C40C2F4}"/>
                </a:ext>
              </a:extLst>
            </p:cNvPr>
            <p:cNvSpPr/>
            <p:nvPr/>
          </p:nvSpPr>
          <p:spPr bwMode="auto">
            <a:xfrm>
              <a:off x="9372960" y="441251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F3E70D76-E92E-D946-A15C-FDEDE29E76EF}"/>
                </a:ext>
              </a:extLst>
            </p:cNvPr>
            <p:cNvSpPr/>
            <p:nvPr/>
          </p:nvSpPr>
          <p:spPr bwMode="auto">
            <a:xfrm>
              <a:off x="8311076" y="496860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C19154B-3EF8-DD4E-927D-C8167961FE3B}"/>
                </a:ext>
              </a:extLst>
            </p:cNvPr>
            <p:cNvSpPr/>
            <p:nvPr/>
          </p:nvSpPr>
          <p:spPr>
            <a:xfrm>
              <a:off x="6244240" y="4972970"/>
              <a:ext cx="2938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181"/>
              <a:r>
                <a:rPr lang="en-US" sz="1372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80 to 100% </a:t>
              </a:r>
              <a:r>
                <a:rPr lang="en-US" sz="1372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data points</a:t>
              </a:r>
            </a:p>
          </p:txBody>
        </p:sp>
        <p:sp>
          <p:nvSpPr>
            <p:cNvPr id="42" name="5-Point Star 41">
              <a:extLst>
                <a:ext uri="{FF2B5EF4-FFF2-40B4-BE49-F238E27FC236}">
                  <a16:creationId xmlns:a16="http://schemas.microsoft.com/office/drawing/2014/main" id="{CD276E53-507F-6646-8E3E-C7F0B7ADB7D2}"/>
                </a:ext>
              </a:extLst>
            </p:cNvPr>
            <p:cNvSpPr/>
            <p:nvPr/>
          </p:nvSpPr>
          <p:spPr bwMode="auto">
            <a:xfrm>
              <a:off x="8674869" y="496860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7E959C73-7775-F445-B9A3-E17F8804B8F8}"/>
                </a:ext>
              </a:extLst>
            </p:cNvPr>
            <p:cNvSpPr/>
            <p:nvPr/>
          </p:nvSpPr>
          <p:spPr bwMode="auto">
            <a:xfrm>
              <a:off x="9028831" y="496860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5-Point Star 43">
              <a:extLst>
                <a:ext uri="{FF2B5EF4-FFF2-40B4-BE49-F238E27FC236}">
                  <a16:creationId xmlns:a16="http://schemas.microsoft.com/office/drawing/2014/main" id="{45AD021F-BBE7-914E-A437-4C8937F60433}"/>
                </a:ext>
              </a:extLst>
            </p:cNvPr>
            <p:cNvSpPr/>
            <p:nvPr/>
          </p:nvSpPr>
          <p:spPr bwMode="auto">
            <a:xfrm>
              <a:off x="9372960" y="496860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5-Point Star 44">
              <a:extLst>
                <a:ext uri="{FF2B5EF4-FFF2-40B4-BE49-F238E27FC236}">
                  <a16:creationId xmlns:a16="http://schemas.microsoft.com/office/drawing/2014/main" id="{470CA1F5-8C7F-3940-A571-4802C39796AC}"/>
                </a:ext>
              </a:extLst>
            </p:cNvPr>
            <p:cNvSpPr/>
            <p:nvPr/>
          </p:nvSpPr>
          <p:spPr bwMode="auto">
            <a:xfrm>
              <a:off x="9726921" y="4968604"/>
              <a:ext cx="274556" cy="274556"/>
            </a:xfrm>
            <a:prstGeom prst="star5">
              <a:avLst>
                <a:gd name="adj" fmla="val 23573"/>
                <a:gd name="hf" fmla="val 105146"/>
                <a:gd name="vf" fmla="val 110557"/>
              </a:avLst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4C4606-ABC5-8B45-ACE4-1B30EE57A30C}"/>
              </a:ext>
            </a:extLst>
          </p:cNvPr>
          <p:cNvCxnSpPr>
            <a:cxnSpLocks/>
          </p:cNvCxnSpPr>
          <p:nvPr/>
        </p:nvCxnSpPr>
        <p:spPr>
          <a:xfrm>
            <a:off x="6095999" y="1808431"/>
            <a:ext cx="0" cy="3227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98D7169-55A5-8E4D-8C8C-9E79AFDC9A05}"/>
              </a:ext>
            </a:extLst>
          </p:cNvPr>
          <p:cNvSpPr/>
          <p:nvPr/>
        </p:nvSpPr>
        <p:spPr>
          <a:xfrm>
            <a:off x="1333846" y="5305176"/>
            <a:ext cx="2939887" cy="784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765" dirty="0">
                <a:solidFill>
                  <a:srgbClr val="0078D4"/>
                </a:solidFill>
                <a:latin typeface="+mj-lt"/>
                <a:cs typeface="Segoe UI Semilight" panose="020B0402040204020203" pitchFamily="34" charset="0"/>
              </a:rPr>
              <a:t>Low confidence ratings </a:t>
            </a: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indicate fewer data points availability. Could be due to: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7E9FBA-6CE8-BB4A-81CD-C7AF16A6408C}"/>
              </a:ext>
            </a:extLst>
          </p:cNvPr>
          <p:cNvSpPr/>
          <p:nvPr/>
        </p:nvSpPr>
        <p:spPr>
          <a:xfrm>
            <a:off x="4165781" y="5367279"/>
            <a:ext cx="2058383" cy="1012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Shorter profiling period </a:t>
            </a:r>
            <a:b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</a:br>
            <a:r>
              <a:rPr lang="en-US" sz="1078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(performance history duration &gt; actual period for which data was available)</a:t>
            </a:r>
            <a:endParaRPr lang="en-US" sz="1372" i="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066758-92CB-124C-938B-5374669412AE}"/>
              </a:ext>
            </a:extLst>
          </p:cNvPr>
          <p:cNvSpPr/>
          <p:nvPr/>
        </p:nvSpPr>
        <p:spPr>
          <a:xfrm>
            <a:off x="6569612" y="5367279"/>
            <a:ext cx="2058383" cy="51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On-prem VMs shutdown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3BC114-EC03-2F46-8C15-67261C9BE8CA}"/>
              </a:ext>
            </a:extLst>
          </p:cNvPr>
          <p:cNvSpPr/>
          <p:nvPr/>
        </p:nvSpPr>
        <p:spPr>
          <a:xfrm>
            <a:off x="8194672" y="5367279"/>
            <a:ext cx="2058383" cy="51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Appliance unable </a:t>
            </a:r>
            <a:b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</a:b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to load perf data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CAAE55-2BDF-8C47-9721-C88D283FFC76}"/>
              </a:ext>
            </a:extLst>
          </p:cNvPr>
          <p:cNvSpPr/>
          <p:nvPr/>
        </p:nvSpPr>
        <p:spPr>
          <a:xfrm>
            <a:off x="10051129" y="5367279"/>
            <a:ext cx="2058383" cy="51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Temporary appliance shutdown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036ED41-AE45-AB47-9340-B09B2E6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3" y="5432678"/>
            <a:ext cx="582676" cy="582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8013-A52E-8241-AF08-A3F1BEDE4D0C}"/>
              </a:ext>
            </a:extLst>
          </p:cNvPr>
          <p:cNvSpPr txBox="1"/>
          <p:nvPr/>
        </p:nvSpPr>
        <p:spPr>
          <a:xfrm>
            <a:off x="4809821" y="2658168"/>
            <a:ext cx="52864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6A72BD-721A-7541-AB42-577276AC87EB}"/>
              </a:ext>
            </a:extLst>
          </p:cNvPr>
          <p:cNvSpPr/>
          <p:nvPr/>
        </p:nvSpPr>
        <p:spPr>
          <a:xfrm>
            <a:off x="4928902" y="2603971"/>
            <a:ext cx="1115448" cy="742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181">
              <a:lnSpc>
                <a:spcPct val="90000"/>
              </a:lnSpc>
              <a:defRPr/>
            </a:pPr>
            <a:r>
              <a:rPr lang="en-US" sz="2353" b="1" dirty="0">
                <a:cs typeface="Segoe UI Semilight" panose="020B0402040204020203" pitchFamily="34" charset="0"/>
              </a:rPr>
              <a:t>100 pts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A29AE-FA58-4940-8490-CDD11CBFC94F}"/>
              </a:ext>
            </a:extLst>
          </p:cNvPr>
          <p:cNvCxnSpPr>
            <a:cxnSpLocks/>
          </p:cNvCxnSpPr>
          <p:nvPr/>
        </p:nvCxnSpPr>
        <p:spPr>
          <a:xfrm>
            <a:off x="2712985" y="2980443"/>
            <a:ext cx="2157543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42226D3-1308-DB41-83FC-C196D08ECC7E}"/>
              </a:ext>
            </a:extLst>
          </p:cNvPr>
          <p:cNvSpPr/>
          <p:nvPr/>
        </p:nvSpPr>
        <p:spPr>
          <a:xfrm>
            <a:off x="2671772" y="3035299"/>
            <a:ext cx="2246826" cy="30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181">
              <a:defRPr/>
            </a:pPr>
            <a:r>
              <a:rPr 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Expected data points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3AE8D0-9651-E746-901A-E70CE84EE8AB}"/>
              </a:ext>
            </a:extLst>
          </p:cNvPr>
          <p:cNvCxnSpPr>
            <a:cxnSpLocks/>
          </p:cNvCxnSpPr>
          <p:nvPr/>
        </p:nvCxnSpPr>
        <p:spPr>
          <a:xfrm>
            <a:off x="2754200" y="4359250"/>
            <a:ext cx="2532754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k object 17">
            <a:extLst>
              <a:ext uri="{FF2B5EF4-FFF2-40B4-BE49-F238E27FC236}">
                <a16:creationId xmlns:a16="http://schemas.microsoft.com/office/drawing/2014/main" id="{6CA64DE3-9F2D-43F2-A6F6-416FDB5B30DA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EEC2-F563-4D7B-B83A-33EC5D66FB50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16689" y="2265005"/>
            <a:ext cx="5329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Strategize your migration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migration, what’s not migrating?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are you migrating?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the plan?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to think about the bigger picture</a:t>
            </a:r>
          </a:p>
          <a:p>
            <a:pPr defTabSz="914192"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Use the data to strategize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pic>
        <p:nvPicPr>
          <p:cNvPr id="2" name="Graphic 1" descr="Clipboard Partially Checked">
            <a:extLst>
              <a:ext uri="{FF2B5EF4-FFF2-40B4-BE49-F238E27FC236}">
                <a16:creationId xmlns:a16="http://schemas.microsoft.com/office/drawing/2014/main" id="{80072B61-4486-4663-B811-DC57C024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7432" y="107497"/>
            <a:ext cx="1044568" cy="1044568"/>
          </a:xfrm>
          <a:prstGeom prst="rect">
            <a:avLst/>
          </a:prstGeom>
        </p:spPr>
      </p:pic>
      <p:pic>
        <p:nvPicPr>
          <p:cNvPr id="7" name="Graphic 6" descr="Teacher outline">
            <a:extLst>
              <a:ext uri="{FF2B5EF4-FFF2-40B4-BE49-F238E27FC236}">
                <a16:creationId xmlns:a16="http://schemas.microsoft.com/office/drawing/2014/main" id="{257296ED-BDCB-4A2B-90B9-F8F9B8209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549" y="1122590"/>
            <a:ext cx="3884073" cy="38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16689" y="2265005"/>
            <a:ext cx="5329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Disaster Recovery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Roles and Responsibilities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Management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What does the future look like?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Operations Management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7D934-C634-4A60-847E-8B9444AFB787}"/>
              </a:ext>
            </a:extLst>
          </p:cNvPr>
          <p:cNvSpPr txBox="1"/>
          <p:nvPr/>
        </p:nvSpPr>
        <p:spPr>
          <a:xfrm>
            <a:off x="0" y="5279302"/>
            <a:ext cx="12192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78D4"/>
                </a:solidFill>
              </a:rPr>
              <a:t>https://aka.ms/azurelive/manage</a:t>
            </a:r>
          </a:p>
        </p:txBody>
      </p:sp>
      <p:pic>
        <p:nvPicPr>
          <p:cNvPr id="2" name="Graphic 1" descr="Clipboard Partially Checked">
            <a:extLst>
              <a:ext uri="{FF2B5EF4-FFF2-40B4-BE49-F238E27FC236}">
                <a16:creationId xmlns:a16="http://schemas.microsoft.com/office/drawing/2014/main" id="{80072B61-4486-4663-B811-DC57C024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7432" y="107497"/>
            <a:ext cx="1044568" cy="1044568"/>
          </a:xfrm>
          <a:prstGeom prst="rect">
            <a:avLst/>
          </a:prstGeom>
        </p:spPr>
      </p:pic>
      <p:pic>
        <p:nvPicPr>
          <p:cNvPr id="8" name="Graphic 7" descr="Board Of Directors outline">
            <a:extLst>
              <a:ext uri="{FF2B5EF4-FFF2-40B4-BE49-F238E27FC236}">
                <a16:creationId xmlns:a16="http://schemas.microsoft.com/office/drawing/2014/main" id="{3D1C588A-3D59-4E32-BBEA-CEB4193BE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2847" y="1512354"/>
            <a:ext cx="3517092" cy="3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What do you need to run you resources?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Landing Zone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7D934-C634-4A60-847E-8B9444AFB787}"/>
              </a:ext>
            </a:extLst>
          </p:cNvPr>
          <p:cNvSpPr txBox="1"/>
          <p:nvPr/>
        </p:nvSpPr>
        <p:spPr>
          <a:xfrm>
            <a:off x="0" y="5279302"/>
            <a:ext cx="12192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78D4"/>
                </a:solidFill>
              </a:rPr>
              <a:t>https://aka.ms/azurelive/landingzone</a:t>
            </a:r>
          </a:p>
        </p:txBody>
      </p:sp>
      <p:pic>
        <p:nvPicPr>
          <p:cNvPr id="2" name="Graphic 1" descr="Clipboard Partially Checked">
            <a:extLst>
              <a:ext uri="{FF2B5EF4-FFF2-40B4-BE49-F238E27FC236}">
                <a16:creationId xmlns:a16="http://schemas.microsoft.com/office/drawing/2014/main" id="{80072B61-4486-4663-B811-DC57C024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7432" y="107497"/>
            <a:ext cx="1044568" cy="1044568"/>
          </a:xfrm>
          <a:prstGeom prst="rect">
            <a:avLst/>
          </a:prstGeom>
        </p:spPr>
      </p:pic>
      <p:pic>
        <p:nvPicPr>
          <p:cNvPr id="2050" name="Picture 2" descr="Enterprise-Scale with connectivity">
            <a:extLst>
              <a:ext uri="{FF2B5EF4-FFF2-40B4-BE49-F238E27FC236}">
                <a16:creationId xmlns:a16="http://schemas.microsoft.com/office/drawing/2014/main" id="{C27364E1-0277-4D87-B6A3-2C8F95B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16" y="1457192"/>
            <a:ext cx="7578835" cy="37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2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376348" y="1395973"/>
            <a:ext cx="1116033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0078D4"/>
                </a:solidFill>
                <a:latin typeface="Segoe UI Semibold"/>
              </a:rPr>
              <a:t>Azure Reservations are a 1 or 3-year commitment to specific Azure services.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In exchange for committing to use the service in a predesignated way, Microsoft provides significant cost savings to the customer.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What are Azure Reservations?</a:t>
            </a:r>
          </a:p>
        </p:txBody>
      </p:sp>
      <p:sp>
        <p:nvSpPr>
          <p:cNvPr id="21" name="bk object 17">
            <a:extLst>
              <a:ext uri="{FF2B5EF4-FFF2-40B4-BE49-F238E27FC236}">
                <a16:creationId xmlns:a16="http://schemas.microsoft.com/office/drawing/2014/main" id="{13B2B0A2-4CA9-469A-AA4C-9EB63873DC76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529C4-2B7D-4B56-A8E3-775F6CECAE2B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D1313-EB6B-4F75-9F6E-A1CC7FCB4ACC}"/>
              </a:ext>
            </a:extLst>
          </p:cNvPr>
          <p:cNvSpPr txBox="1"/>
          <p:nvPr/>
        </p:nvSpPr>
        <p:spPr>
          <a:xfrm>
            <a:off x="6314278" y="3437091"/>
            <a:ext cx="36010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Azure Databricks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ED85A-38FE-419E-80D8-1BFA46C08BF3}"/>
              </a:ext>
            </a:extLst>
          </p:cNvPr>
          <p:cNvSpPr txBox="1"/>
          <p:nvPr/>
        </p:nvSpPr>
        <p:spPr>
          <a:xfrm>
            <a:off x="6314278" y="4253995"/>
            <a:ext cx="36010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App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07267-5767-478C-9D59-CFA7B8694C9D}"/>
              </a:ext>
            </a:extLst>
          </p:cNvPr>
          <p:cNvSpPr txBox="1"/>
          <p:nvPr/>
        </p:nvSpPr>
        <p:spPr>
          <a:xfrm>
            <a:off x="2712108" y="2732945"/>
            <a:ext cx="31449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Virtual Machines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F7FF8-03FD-43B4-8C57-1BB5834A939F}"/>
              </a:ext>
            </a:extLst>
          </p:cNvPr>
          <p:cNvSpPr txBox="1"/>
          <p:nvPr/>
        </p:nvSpPr>
        <p:spPr>
          <a:xfrm>
            <a:off x="2712108" y="5775045"/>
            <a:ext cx="31449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Cosmos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E9310-8599-4B8E-9741-257BF87EF235}"/>
              </a:ext>
            </a:extLst>
          </p:cNvPr>
          <p:cNvSpPr txBox="1"/>
          <p:nvPr/>
        </p:nvSpPr>
        <p:spPr>
          <a:xfrm>
            <a:off x="2712108" y="3493470"/>
            <a:ext cx="31449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3BFC2-50E7-4F5E-AA4A-A27A72388E83}"/>
              </a:ext>
            </a:extLst>
          </p:cNvPr>
          <p:cNvSpPr txBox="1"/>
          <p:nvPr/>
        </p:nvSpPr>
        <p:spPr>
          <a:xfrm>
            <a:off x="2712108" y="4253995"/>
            <a:ext cx="31449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SQL Data Warehouse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871F99-F871-4801-A183-CC2281BA3272}"/>
              </a:ext>
            </a:extLst>
          </p:cNvPr>
          <p:cNvSpPr txBox="1"/>
          <p:nvPr/>
        </p:nvSpPr>
        <p:spPr>
          <a:xfrm>
            <a:off x="2712108" y="5014520"/>
            <a:ext cx="31449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Azure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118D4-DF76-4427-B05C-CA62A3C20DF5}"/>
              </a:ext>
            </a:extLst>
          </p:cNvPr>
          <p:cNvSpPr txBox="1"/>
          <p:nvPr/>
        </p:nvSpPr>
        <p:spPr>
          <a:xfrm>
            <a:off x="6314278" y="2732945"/>
            <a:ext cx="3601044" cy="28735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Azure Data Explorer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0C3554-B148-4BDF-AA7C-00487AE98D58}"/>
              </a:ext>
            </a:extLst>
          </p:cNvPr>
          <p:cNvSpPr txBox="1"/>
          <p:nvPr/>
        </p:nvSpPr>
        <p:spPr>
          <a:xfrm>
            <a:off x="6314278" y="4777932"/>
            <a:ext cx="3601044" cy="72899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Red Hat, SUSE &amp; VMware 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(Body)"/>
              </a:rPr>
              <a:t>CloudSimple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(Body)"/>
              </a:rPr>
              <a:t> software plans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50C142-9A6D-4D97-A55D-DF2BBCCDFC2D}"/>
              </a:ext>
            </a:extLst>
          </p:cNvPr>
          <p:cNvCxnSpPr>
            <a:cxnSpLocks/>
          </p:cNvCxnSpPr>
          <p:nvPr/>
        </p:nvCxnSpPr>
        <p:spPr>
          <a:xfrm>
            <a:off x="2804157" y="3256884"/>
            <a:ext cx="27944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6483C8-3EAD-4E5B-93EB-6AB50EE25314}"/>
              </a:ext>
            </a:extLst>
          </p:cNvPr>
          <p:cNvCxnSpPr>
            <a:cxnSpLocks/>
          </p:cNvCxnSpPr>
          <p:nvPr/>
        </p:nvCxnSpPr>
        <p:spPr>
          <a:xfrm>
            <a:off x="2804157" y="4017409"/>
            <a:ext cx="27944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89614D-7AA2-407C-9EA8-7F4C424870E2}"/>
              </a:ext>
            </a:extLst>
          </p:cNvPr>
          <p:cNvCxnSpPr>
            <a:cxnSpLocks/>
          </p:cNvCxnSpPr>
          <p:nvPr/>
        </p:nvCxnSpPr>
        <p:spPr>
          <a:xfrm>
            <a:off x="2804157" y="4777934"/>
            <a:ext cx="27944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CC5044-5339-43E4-9B0B-867E0070F325}"/>
              </a:ext>
            </a:extLst>
          </p:cNvPr>
          <p:cNvCxnSpPr>
            <a:cxnSpLocks/>
          </p:cNvCxnSpPr>
          <p:nvPr/>
        </p:nvCxnSpPr>
        <p:spPr>
          <a:xfrm>
            <a:off x="2804157" y="5538459"/>
            <a:ext cx="27944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18D044-A298-4B07-81B4-80DE6D0B3177}"/>
              </a:ext>
            </a:extLst>
          </p:cNvPr>
          <p:cNvCxnSpPr>
            <a:cxnSpLocks/>
          </p:cNvCxnSpPr>
          <p:nvPr/>
        </p:nvCxnSpPr>
        <p:spPr>
          <a:xfrm>
            <a:off x="6420036" y="3256884"/>
            <a:ext cx="300032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212262-DCD3-4714-B682-8E7946AF8781}"/>
              </a:ext>
            </a:extLst>
          </p:cNvPr>
          <p:cNvCxnSpPr>
            <a:cxnSpLocks/>
          </p:cNvCxnSpPr>
          <p:nvPr/>
        </p:nvCxnSpPr>
        <p:spPr>
          <a:xfrm>
            <a:off x="6420036" y="4017409"/>
            <a:ext cx="300032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1A462D-01BC-4411-869D-1EC4D2114032}"/>
              </a:ext>
            </a:extLst>
          </p:cNvPr>
          <p:cNvCxnSpPr>
            <a:cxnSpLocks/>
          </p:cNvCxnSpPr>
          <p:nvPr/>
        </p:nvCxnSpPr>
        <p:spPr>
          <a:xfrm>
            <a:off x="6420036" y="4777934"/>
            <a:ext cx="300032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44AB7F92-A230-4792-972C-695945637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4157013"/>
            <a:ext cx="558001" cy="569680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7F21F7CC-997D-4381-992B-889E0A82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55" y="2619759"/>
            <a:ext cx="656714" cy="548316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54E4C3BB-CAA8-4087-8214-0E997AC9E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2662189"/>
            <a:ext cx="613980" cy="569680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88B6AA3D-E320-4089-B478-15E87CD10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72" y="4157013"/>
            <a:ext cx="569680" cy="569680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8626D61C-2D26-4B9D-A660-CFE8F0882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1" y="4942680"/>
            <a:ext cx="593417" cy="483437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CC82B2E-3CE7-4CD8-8612-09AAA0CE8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8" y="5668532"/>
            <a:ext cx="572735" cy="56968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4C2F57C2-A0D3-4B02-8323-1A2625FE0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23" y="3388041"/>
            <a:ext cx="437635" cy="569680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55259B0-B0C1-4A37-B046-E167007D18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98" y="3388041"/>
            <a:ext cx="528180" cy="569680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63638C20-8D3B-41CB-AD1E-87D2BB2F39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72" y="4920532"/>
            <a:ext cx="521031" cy="483437"/>
          </a:xfrm>
          <a:prstGeom prst="rect">
            <a:avLst/>
          </a:prstGeom>
        </p:spPr>
      </p:pic>
      <p:pic>
        <p:nvPicPr>
          <p:cNvPr id="67" name="Graphic 66" descr="Clipboard Partially Checked">
            <a:extLst>
              <a:ext uri="{FF2B5EF4-FFF2-40B4-BE49-F238E27FC236}">
                <a16:creationId xmlns:a16="http://schemas.microsoft.com/office/drawing/2014/main" id="{C0107B43-1DC4-4F94-8561-E1ACC03A24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7432" y="107497"/>
            <a:ext cx="1044568" cy="10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3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9AD5-37FF-4D0D-B5BF-72CC084F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70" y="-994684"/>
            <a:ext cx="7454643" cy="3558191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cs typeface="+mn-cs"/>
              </a:rPr>
              <a:t>Azure Hybrid Benefit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81795-C33B-468F-860F-3D9A6AAF1F63}"/>
              </a:ext>
            </a:extLst>
          </p:cNvPr>
          <p:cNvSpPr txBox="1"/>
          <p:nvPr/>
        </p:nvSpPr>
        <p:spPr>
          <a:xfrm>
            <a:off x="1478070" y="3030771"/>
            <a:ext cx="8444645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 licensing benefit that lets you bring your on-premises Windows Server and SQL Server licenses with active Software Assurance to Azure and helps to </a:t>
            </a:r>
            <a:r>
              <a:rPr kumimoji="0" lang="en-US" sz="2000" b="1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significantly reduce the costs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of running your workloads in the cloud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B5A8D-D3EC-4E8D-AB95-9AE9A35C803E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69E0D-E4F1-46F8-82CB-9D64733FC2A7}"/>
              </a:ext>
            </a:extLst>
          </p:cNvPr>
          <p:cNvSpPr txBox="1"/>
          <p:nvPr/>
        </p:nvSpPr>
        <p:spPr>
          <a:xfrm>
            <a:off x="9520101" y="6536826"/>
            <a:ext cx="239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endParaRPr lang="en-GB" sz="1100" b="1" dirty="0">
              <a:solidFill>
                <a:schemeClr val="bg1"/>
              </a:solidFill>
            </a:endParaRPr>
          </a:p>
        </p:txBody>
      </p:sp>
      <p:pic>
        <p:nvPicPr>
          <p:cNvPr id="4" name="Graphic 3" descr="Clipboard Partially Checked">
            <a:extLst>
              <a:ext uri="{FF2B5EF4-FFF2-40B4-BE49-F238E27FC236}">
                <a16:creationId xmlns:a16="http://schemas.microsoft.com/office/drawing/2014/main" id="{35246235-AA12-456F-A94B-7367636C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7432" y="107497"/>
            <a:ext cx="1044568" cy="10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3.125E-6 0.0416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875E-6 -2.22222E-6 L 1.875E-6 0.0416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86232" y="2323275"/>
            <a:ext cx="6073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start with your most important workload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Iterate and learn</a:t>
            </a:r>
          </a:p>
          <a:p>
            <a:pPr defTabSz="914192"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Time to move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Migrate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7D934-C634-4A60-847E-8B9444AFB787}"/>
              </a:ext>
            </a:extLst>
          </p:cNvPr>
          <p:cNvSpPr txBox="1"/>
          <p:nvPr/>
        </p:nvSpPr>
        <p:spPr>
          <a:xfrm>
            <a:off x="0" y="5279302"/>
            <a:ext cx="12192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78D4"/>
                </a:solidFill>
              </a:rPr>
              <a:t>https://aka.ms/azurelive/migrate</a:t>
            </a:r>
          </a:p>
        </p:txBody>
      </p:sp>
      <p:pic>
        <p:nvPicPr>
          <p:cNvPr id="2" name="Graphic 1" descr="Fast Forward">
            <a:extLst>
              <a:ext uri="{FF2B5EF4-FFF2-40B4-BE49-F238E27FC236}">
                <a16:creationId xmlns:a16="http://schemas.microsoft.com/office/drawing/2014/main" id="{1E5AF092-8C5B-4AF4-8A47-CC2292E4E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1439" y="40294"/>
            <a:ext cx="1323678" cy="1323678"/>
          </a:xfrm>
          <a:prstGeom prst="rect">
            <a:avLst/>
          </a:prstGeom>
        </p:spPr>
      </p:pic>
      <p:pic>
        <p:nvPicPr>
          <p:cNvPr id="9" name="Graphic 8" descr="Truck outline">
            <a:extLst>
              <a:ext uri="{FF2B5EF4-FFF2-40B4-BE49-F238E27FC236}">
                <a16:creationId xmlns:a16="http://schemas.microsoft.com/office/drawing/2014/main" id="{3D456595-5D76-4577-9541-25EA9B9C7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7010" y="1483289"/>
            <a:ext cx="3442446" cy="34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AA77D91-89FA-4BBE-9914-51B92D2CA618}"/>
              </a:ext>
            </a:extLst>
          </p:cNvPr>
          <p:cNvSpPr/>
          <p:nvPr/>
        </p:nvSpPr>
        <p:spPr bwMode="auto">
          <a:xfrm>
            <a:off x="6324224" y="487"/>
            <a:ext cx="5867777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264D5-5BED-4428-AFE5-682B453B1775}"/>
              </a:ext>
            </a:extLst>
          </p:cNvPr>
          <p:cNvGrpSpPr/>
          <p:nvPr/>
        </p:nvGrpSpPr>
        <p:grpSpPr>
          <a:xfrm>
            <a:off x="2147332" y="1808949"/>
            <a:ext cx="2071100" cy="2069512"/>
            <a:chOff x="1622425" y="1333500"/>
            <a:chExt cx="2071688" cy="2070100"/>
          </a:xfrm>
          <a:effectLst>
            <a:outerShdw blurRad="381000" sx="81000" sy="81000" algn="ctr" rotWithShape="0">
              <a:prstClr val="black">
                <a:alpha val="16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F1F10B-6802-4187-AEBB-00BB0D2A2DA9}"/>
                </a:ext>
              </a:extLst>
            </p:cNvPr>
            <p:cNvGrpSpPr/>
            <p:nvPr/>
          </p:nvGrpSpPr>
          <p:grpSpPr>
            <a:xfrm>
              <a:off x="1622425" y="1333500"/>
              <a:ext cx="2071688" cy="2070100"/>
              <a:chOff x="1622425" y="1333500"/>
              <a:chExt cx="2071688" cy="2070100"/>
            </a:xfrm>
          </p:grpSpPr>
          <p:sp>
            <p:nvSpPr>
              <p:cNvPr id="17" name="AutoShape 6">
                <a:extLst>
                  <a:ext uri="{FF2B5EF4-FFF2-40B4-BE49-F238E27FC236}">
                    <a16:creationId xmlns:a16="http://schemas.microsoft.com/office/drawing/2014/main" id="{ED0AA760-CA8B-4741-B5BC-93C1A756DC0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22425" y="1333500"/>
                <a:ext cx="2068513" cy="207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261D00AC-DD83-4A37-B91F-0796ECA4A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513" y="1528763"/>
                <a:ext cx="2006600" cy="1255713"/>
              </a:xfrm>
              <a:custGeom>
                <a:avLst/>
                <a:gdLst>
                  <a:gd name="T0" fmla="*/ 100 w 400"/>
                  <a:gd name="T1" fmla="*/ 50 h 250"/>
                  <a:gd name="T2" fmla="*/ 100 w 400"/>
                  <a:gd name="T3" fmla="*/ 50 h 250"/>
                  <a:gd name="T4" fmla="*/ 61 w 400"/>
                  <a:gd name="T5" fmla="*/ 58 h 250"/>
                  <a:gd name="T6" fmla="*/ 29 w 400"/>
                  <a:gd name="T7" fmla="*/ 79 h 250"/>
                  <a:gd name="T8" fmla="*/ 8 w 400"/>
                  <a:gd name="T9" fmla="*/ 111 h 250"/>
                  <a:gd name="T10" fmla="*/ 0 w 400"/>
                  <a:gd name="T11" fmla="*/ 150 h 250"/>
                  <a:gd name="T12" fmla="*/ 8 w 400"/>
                  <a:gd name="T13" fmla="*/ 189 h 250"/>
                  <a:gd name="T14" fmla="*/ 29 w 400"/>
                  <a:gd name="T15" fmla="*/ 221 h 250"/>
                  <a:gd name="T16" fmla="*/ 61 w 400"/>
                  <a:gd name="T17" fmla="*/ 242 h 250"/>
                  <a:gd name="T18" fmla="*/ 100 w 400"/>
                  <a:gd name="T19" fmla="*/ 250 h 250"/>
                  <a:gd name="T20" fmla="*/ 106 w 400"/>
                  <a:gd name="T21" fmla="*/ 250 h 250"/>
                  <a:gd name="T22" fmla="*/ 200 w 400"/>
                  <a:gd name="T23" fmla="*/ 156 h 250"/>
                  <a:gd name="T24" fmla="*/ 294 w 400"/>
                  <a:gd name="T25" fmla="*/ 250 h 250"/>
                  <a:gd name="T26" fmla="*/ 325 w 400"/>
                  <a:gd name="T27" fmla="*/ 250 h 250"/>
                  <a:gd name="T28" fmla="*/ 354 w 400"/>
                  <a:gd name="T29" fmla="*/ 244 h 250"/>
                  <a:gd name="T30" fmla="*/ 378 w 400"/>
                  <a:gd name="T31" fmla="*/ 228 h 250"/>
                  <a:gd name="T32" fmla="*/ 394 w 400"/>
                  <a:gd name="T33" fmla="*/ 204 h 250"/>
                  <a:gd name="T34" fmla="*/ 400 w 400"/>
                  <a:gd name="T35" fmla="*/ 175 h 250"/>
                  <a:gd name="T36" fmla="*/ 394 w 400"/>
                  <a:gd name="T37" fmla="*/ 146 h 250"/>
                  <a:gd name="T38" fmla="*/ 378 w 400"/>
                  <a:gd name="T39" fmla="*/ 122 h 250"/>
                  <a:gd name="T40" fmla="*/ 354 w 400"/>
                  <a:gd name="T41" fmla="*/ 106 h 250"/>
                  <a:gd name="T42" fmla="*/ 324 w 400"/>
                  <a:gd name="T43" fmla="*/ 100 h 250"/>
                  <a:gd name="T44" fmla="*/ 312 w 400"/>
                  <a:gd name="T45" fmla="*/ 60 h 250"/>
                  <a:gd name="T46" fmla="*/ 287 w 400"/>
                  <a:gd name="T47" fmla="*/ 29 h 250"/>
                  <a:gd name="T48" fmla="*/ 253 w 400"/>
                  <a:gd name="T49" fmla="*/ 8 h 250"/>
                  <a:gd name="T50" fmla="*/ 212 w 400"/>
                  <a:gd name="T51" fmla="*/ 0 h 250"/>
                  <a:gd name="T52" fmla="*/ 184 w 400"/>
                  <a:gd name="T53" fmla="*/ 4 h 250"/>
                  <a:gd name="T54" fmla="*/ 158 w 400"/>
                  <a:gd name="T55" fmla="*/ 14 h 250"/>
                  <a:gd name="T56" fmla="*/ 136 w 400"/>
                  <a:gd name="T57" fmla="*/ 30 h 250"/>
                  <a:gd name="T58" fmla="*/ 118 w 400"/>
                  <a:gd name="T59" fmla="*/ 52 h 250"/>
                  <a:gd name="T60" fmla="*/ 100 w 400"/>
                  <a:gd name="T61" fmla="*/ 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0" h="250">
                    <a:moveTo>
                      <a:pt x="100" y="50"/>
                    </a:moveTo>
                    <a:lnTo>
                      <a:pt x="100" y="50"/>
                    </a:lnTo>
                    <a:cubicBezTo>
                      <a:pt x="86" y="50"/>
                      <a:pt x="73" y="53"/>
                      <a:pt x="61" y="58"/>
                    </a:cubicBezTo>
                    <a:cubicBezTo>
                      <a:pt x="49" y="63"/>
                      <a:pt x="38" y="70"/>
                      <a:pt x="29" y="79"/>
                    </a:cubicBezTo>
                    <a:cubicBezTo>
                      <a:pt x="20" y="88"/>
                      <a:pt x="13" y="99"/>
                      <a:pt x="8" y="111"/>
                    </a:cubicBezTo>
                    <a:cubicBezTo>
                      <a:pt x="2" y="123"/>
                      <a:pt x="0" y="136"/>
                      <a:pt x="0" y="150"/>
                    </a:cubicBezTo>
                    <a:cubicBezTo>
                      <a:pt x="0" y="164"/>
                      <a:pt x="2" y="177"/>
                      <a:pt x="8" y="189"/>
                    </a:cubicBezTo>
                    <a:cubicBezTo>
                      <a:pt x="13" y="201"/>
                      <a:pt x="20" y="212"/>
                      <a:pt x="29" y="221"/>
                    </a:cubicBezTo>
                    <a:cubicBezTo>
                      <a:pt x="38" y="230"/>
                      <a:pt x="49" y="237"/>
                      <a:pt x="61" y="242"/>
                    </a:cubicBezTo>
                    <a:cubicBezTo>
                      <a:pt x="73" y="247"/>
                      <a:pt x="86" y="250"/>
                      <a:pt x="100" y="250"/>
                    </a:cubicBezTo>
                    <a:lnTo>
                      <a:pt x="106" y="250"/>
                    </a:lnTo>
                    <a:lnTo>
                      <a:pt x="200" y="156"/>
                    </a:lnTo>
                    <a:lnTo>
                      <a:pt x="294" y="250"/>
                    </a:lnTo>
                    <a:lnTo>
                      <a:pt x="325" y="250"/>
                    </a:lnTo>
                    <a:cubicBezTo>
                      <a:pt x="335" y="250"/>
                      <a:pt x="345" y="248"/>
                      <a:pt x="354" y="244"/>
                    </a:cubicBezTo>
                    <a:cubicBezTo>
                      <a:pt x="363" y="240"/>
                      <a:pt x="371" y="235"/>
                      <a:pt x="378" y="228"/>
                    </a:cubicBezTo>
                    <a:cubicBezTo>
                      <a:pt x="385" y="221"/>
                      <a:pt x="390" y="213"/>
                      <a:pt x="394" y="204"/>
                    </a:cubicBezTo>
                    <a:cubicBezTo>
                      <a:pt x="398" y="195"/>
                      <a:pt x="400" y="185"/>
                      <a:pt x="400" y="175"/>
                    </a:cubicBezTo>
                    <a:cubicBezTo>
                      <a:pt x="400" y="164"/>
                      <a:pt x="398" y="155"/>
                      <a:pt x="394" y="146"/>
                    </a:cubicBezTo>
                    <a:cubicBezTo>
                      <a:pt x="390" y="136"/>
                      <a:pt x="384" y="129"/>
                      <a:pt x="378" y="122"/>
                    </a:cubicBezTo>
                    <a:cubicBezTo>
                      <a:pt x="371" y="115"/>
                      <a:pt x="363" y="110"/>
                      <a:pt x="354" y="106"/>
                    </a:cubicBezTo>
                    <a:cubicBezTo>
                      <a:pt x="344" y="102"/>
                      <a:pt x="335" y="100"/>
                      <a:pt x="324" y="100"/>
                    </a:cubicBezTo>
                    <a:cubicBezTo>
                      <a:pt x="322" y="86"/>
                      <a:pt x="318" y="73"/>
                      <a:pt x="312" y="60"/>
                    </a:cubicBezTo>
                    <a:cubicBezTo>
                      <a:pt x="305" y="48"/>
                      <a:pt x="297" y="38"/>
                      <a:pt x="287" y="29"/>
                    </a:cubicBezTo>
                    <a:cubicBezTo>
                      <a:pt x="277" y="20"/>
                      <a:pt x="266" y="13"/>
                      <a:pt x="253" y="8"/>
                    </a:cubicBezTo>
                    <a:cubicBezTo>
                      <a:pt x="240" y="3"/>
                      <a:pt x="227" y="0"/>
                      <a:pt x="212" y="0"/>
                    </a:cubicBezTo>
                    <a:cubicBezTo>
                      <a:pt x="203" y="0"/>
                      <a:pt x="193" y="1"/>
                      <a:pt x="184" y="4"/>
                    </a:cubicBezTo>
                    <a:cubicBezTo>
                      <a:pt x="175" y="6"/>
                      <a:pt x="166" y="9"/>
                      <a:pt x="158" y="14"/>
                    </a:cubicBezTo>
                    <a:cubicBezTo>
                      <a:pt x="150" y="18"/>
                      <a:pt x="143" y="24"/>
                      <a:pt x="136" y="30"/>
                    </a:cubicBezTo>
                    <a:cubicBezTo>
                      <a:pt x="129" y="36"/>
                      <a:pt x="123" y="44"/>
                      <a:pt x="118" y="52"/>
                    </a:cubicBezTo>
                    <a:cubicBezTo>
                      <a:pt x="112" y="51"/>
                      <a:pt x="106" y="50"/>
                      <a:pt x="100" y="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0">
                <a:solidFill>
                  <a:srgbClr val="0078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A78FC47-FC6B-4B65-98BA-2D0F9081F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2533650"/>
              <a:ext cx="631825" cy="692150"/>
            </a:xfrm>
            <a:custGeom>
              <a:avLst/>
              <a:gdLst>
                <a:gd name="T0" fmla="*/ 76 w 126"/>
                <a:gd name="T1" fmla="*/ 138 h 138"/>
                <a:gd name="T2" fmla="*/ 76 w 126"/>
                <a:gd name="T3" fmla="*/ 138 h 138"/>
                <a:gd name="T4" fmla="*/ 76 w 126"/>
                <a:gd name="T5" fmla="*/ 51 h 138"/>
                <a:gd name="T6" fmla="*/ 107 w 126"/>
                <a:gd name="T7" fmla="*/ 81 h 138"/>
                <a:gd name="T8" fmla="*/ 126 w 126"/>
                <a:gd name="T9" fmla="*/ 62 h 138"/>
                <a:gd name="T10" fmla="*/ 63 w 126"/>
                <a:gd name="T11" fmla="*/ 0 h 138"/>
                <a:gd name="T12" fmla="*/ 0 w 126"/>
                <a:gd name="T13" fmla="*/ 62 h 138"/>
                <a:gd name="T14" fmla="*/ 19 w 126"/>
                <a:gd name="T15" fmla="*/ 81 h 138"/>
                <a:gd name="T16" fmla="*/ 49 w 126"/>
                <a:gd name="T17" fmla="*/ 51 h 138"/>
                <a:gd name="T18" fmla="*/ 49 w 126"/>
                <a:gd name="T19" fmla="*/ 138 h 138"/>
                <a:gd name="T20" fmla="*/ 76 w 126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38">
                  <a:moveTo>
                    <a:pt x="76" y="138"/>
                  </a:moveTo>
                  <a:lnTo>
                    <a:pt x="76" y="138"/>
                  </a:lnTo>
                  <a:lnTo>
                    <a:pt x="76" y="51"/>
                  </a:lnTo>
                  <a:lnTo>
                    <a:pt x="107" y="81"/>
                  </a:lnTo>
                  <a:lnTo>
                    <a:pt x="126" y="62"/>
                  </a:lnTo>
                  <a:lnTo>
                    <a:pt x="63" y="0"/>
                  </a:lnTo>
                  <a:lnTo>
                    <a:pt x="0" y="62"/>
                  </a:lnTo>
                  <a:lnTo>
                    <a:pt x="19" y="81"/>
                  </a:lnTo>
                  <a:lnTo>
                    <a:pt x="49" y="51"/>
                  </a:lnTo>
                  <a:lnTo>
                    <a:pt x="49" y="138"/>
                  </a:lnTo>
                  <a:lnTo>
                    <a:pt x="76" y="138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DFDB7EE7-4FB7-4CCE-BC92-AE053B2E96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81461" y="3961312"/>
            <a:ext cx="647462" cy="644395"/>
            <a:chOff x="1297" y="2230"/>
            <a:chExt cx="633" cy="63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639C982-94A8-4AB8-AB22-31847A8EA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230"/>
              <a:ext cx="633" cy="474"/>
            </a:xfrm>
            <a:custGeom>
              <a:avLst/>
              <a:gdLst>
                <a:gd name="T0" fmla="*/ 416 w 426"/>
                <a:gd name="T1" fmla="*/ 8 h 319"/>
                <a:gd name="T2" fmla="*/ 416 w 426"/>
                <a:gd name="T3" fmla="*/ 8 h 319"/>
                <a:gd name="T4" fmla="*/ 406 w 426"/>
                <a:gd name="T5" fmla="*/ 2 h 319"/>
                <a:gd name="T6" fmla="*/ 393 w 426"/>
                <a:gd name="T7" fmla="*/ 0 h 319"/>
                <a:gd name="T8" fmla="*/ 33 w 426"/>
                <a:gd name="T9" fmla="*/ 0 h 319"/>
                <a:gd name="T10" fmla="*/ 20 w 426"/>
                <a:gd name="T11" fmla="*/ 2 h 319"/>
                <a:gd name="T12" fmla="*/ 9 w 426"/>
                <a:gd name="T13" fmla="*/ 8 h 319"/>
                <a:gd name="T14" fmla="*/ 2 w 426"/>
                <a:gd name="T15" fmla="*/ 19 h 319"/>
                <a:gd name="T16" fmla="*/ 0 w 426"/>
                <a:gd name="T17" fmla="*/ 32 h 319"/>
                <a:gd name="T18" fmla="*/ 0 w 426"/>
                <a:gd name="T19" fmla="*/ 285 h 319"/>
                <a:gd name="T20" fmla="*/ 2 w 426"/>
                <a:gd name="T21" fmla="*/ 298 h 319"/>
                <a:gd name="T22" fmla="*/ 9 w 426"/>
                <a:gd name="T23" fmla="*/ 309 h 319"/>
                <a:gd name="T24" fmla="*/ 20 w 426"/>
                <a:gd name="T25" fmla="*/ 316 h 319"/>
                <a:gd name="T26" fmla="*/ 33 w 426"/>
                <a:gd name="T27" fmla="*/ 319 h 319"/>
                <a:gd name="T28" fmla="*/ 193 w 426"/>
                <a:gd name="T29" fmla="*/ 319 h 319"/>
                <a:gd name="T30" fmla="*/ 196 w 426"/>
                <a:gd name="T31" fmla="*/ 317 h 319"/>
                <a:gd name="T32" fmla="*/ 180 w 426"/>
                <a:gd name="T33" fmla="*/ 307 h 319"/>
                <a:gd name="T34" fmla="*/ 186 w 426"/>
                <a:gd name="T35" fmla="*/ 292 h 319"/>
                <a:gd name="T36" fmla="*/ 33 w 426"/>
                <a:gd name="T37" fmla="*/ 292 h 319"/>
                <a:gd name="T38" fmla="*/ 28 w 426"/>
                <a:gd name="T39" fmla="*/ 290 h 319"/>
                <a:gd name="T40" fmla="*/ 26 w 426"/>
                <a:gd name="T41" fmla="*/ 285 h 319"/>
                <a:gd name="T42" fmla="*/ 26 w 426"/>
                <a:gd name="T43" fmla="*/ 32 h 319"/>
                <a:gd name="T44" fmla="*/ 28 w 426"/>
                <a:gd name="T45" fmla="*/ 27 h 319"/>
                <a:gd name="T46" fmla="*/ 33 w 426"/>
                <a:gd name="T47" fmla="*/ 25 h 319"/>
                <a:gd name="T48" fmla="*/ 393 w 426"/>
                <a:gd name="T49" fmla="*/ 25 h 319"/>
                <a:gd name="T50" fmla="*/ 398 w 426"/>
                <a:gd name="T51" fmla="*/ 27 h 319"/>
                <a:gd name="T52" fmla="*/ 399 w 426"/>
                <a:gd name="T53" fmla="*/ 32 h 319"/>
                <a:gd name="T54" fmla="*/ 399 w 426"/>
                <a:gd name="T55" fmla="*/ 206 h 319"/>
                <a:gd name="T56" fmla="*/ 411 w 426"/>
                <a:gd name="T57" fmla="*/ 211 h 319"/>
                <a:gd name="T58" fmla="*/ 407 w 426"/>
                <a:gd name="T59" fmla="*/ 230 h 319"/>
                <a:gd name="T60" fmla="*/ 425 w 426"/>
                <a:gd name="T61" fmla="*/ 225 h 319"/>
                <a:gd name="T62" fmla="*/ 426 w 426"/>
                <a:gd name="T63" fmla="*/ 227 h 319"/>
                <a:gd name="T64" fmla="*/ 426 w 426"/>
                <a:gd name="T65" fmla="*/ 32 h 319"/>
                <a:gd name="T66" fmla="*/ 424 w 426"/>
                <a:gd name="T67" fmla="*/ 19 h 319"/>
                <a:gd name="T68" fmla="*/ 416 w 426"/>
                <a:gd name="T69" fmla="*/ 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319">
                  <a:moveTo>
                    <a:pt x="416" y="8"/>
                  </a:moveTo>
                  <a:lnTo>
                    <a:pt x="416" y="8"/>
                  </a:lnTo>
                  <a:cubicBezTo>
                    <a:pt x="413" y="5"/>
                    <a:pt x="410" y="3"/>
                    <a:pt x="406" y="2"/>
                  </a:cubicBezTo>
                  <a:cubicBezTo>
                    <a:pt x="402" y="0"/>
                    <a:pt x="397" y="0"/>
                    <a:pt x="393" y="0"/>
                  </a:cubicBezTo>
                  <a:lnTo>
                    <a:pt x="33" y="0"/>
                  </a:lnTo>
                  <a:cubicBezTo>
                    <a:pt x="28" y="0"/>
                    <a:pt x="24" y="0"/>
                    <a:pt x="20" y="2"/>
                  </a:cubicBezTo>
                  <a:cubicBezTo>
                    <a:pt x="16" y="3"/>
                    <a:pt x="12" y="5"/>
                    <a:pt x="9" y="8"/>
                  </a:cubicBezTo>
                  <a:cubicBezTo>
                    <a:pt x="6" y="11"/>
                    <a:pt x="4" y="15"/>
                    <a:pt x="2" y="19"/>
                  </a:cubicBezTo>
                  <a:cubicBezTo>
                    <a:pt x="0" y="23"/>
                    <a:pt x="0" y="27"/>
                    <a:pt x="0" y="32"/>
                  </a:cubicBezTo>
                  <a:lnTo>
                    <a:pt x="0" y="285"/>
                  </a:lnTo>
                  <a:cubicBezTo>
                    <a:pt x="0" y="290"/>
                    <a:pt x="0" y="294"/>
                    <a:pt x="2" y="298"/>
                  </a:cubicBezTo>
                  <a:cubicBezTo>
                    <a:pt x="4" y="302"/>
                    <a:pt x="6" y="306"/>
                    <a:pt x="9" y="309"/>
                  </a:cubicBezTo>
                  <a:cubicBezTo>
                    <a:pt x="12" y="312"/>
                    <a:pt x="16" y="314"/>
                    <a:pt x="20" y="316"/>
                  </a:cubicBezTo>
                  <a:cubicBezTo>
                    <a:pt x="24" y="318"/>
                    <a:pt x="28" y="319"/>
                    <a:pt x="33" y="319"/>
                  </a:cubicBezTo>
                  <a:lnTo>
                    <a:pt x="193" y="319"/>
                  </a:lnTo>
                  <a:lnTo>
                    <a:pt x="196" y="317"/>
                  </a:lnTo>
                  <a:lnTo>
                    <a:pt x="180" y="307"/>
                  </a:lnTo>
                  <a:lnTo>
                    <a:pt x="186" y="292"/>
                  </a:lnTo>
                  <a:lnTo>
                    <a:pt x="33" y="292"/>
                  </a:lnTo>
                  <a:cubicBezTo>
                    <a:pt x="31" y="292"/>
                    <a:pt x="29" y="291"/>
                    <a:pt x="28" y="290"/>
                  </a:cubicBezTo>
                  <a:cubicBezTo>
                    <a:pt x="27" y="289"/>
                    <a:pt x="26" y="287"/>
                    <a:pt x="26" y="285"/>
                  </a:cubicBezTo>
                  <a:lnTo>
                    <a:pt x="26" y="32"/>
                  </a:lnTo>
                  <a:cubicBezTo>
                    <a:pt x="26" y="30"/>
                    <a:pt x="27" y="28"/>
                    <a:pt x="28" y="27"/>
                  </a:cubicBezTo>
                  <a:cubicBezTo>
                    <a:pt x="29" y="26"/>
                    <a:pt x="31" y="25"/>
                    <a:pt x="33" y="25"/>
                  </a:cubicBezTo>
                  <a:lnTo>
                    <a:pt x="393" y="25"/>
                  </a:lnTo>
                  <a:cubicBezTo>
                    <a:pt x="395" y="25"/>
                    <a:pt x="396" y="26"/>
                    <a:pt x="398" y="27"/>
                  </a:cubicBezTo>
                  <a:cubicBezTo>
                    <a:pt x="399" y="28"/>
                    <a:pt x="399" y="30"/>
                    <a:pt x="399" y="32"/>
                  </a:cubicBezTo>
                  <a:lnTo>
                    <a:pt x="399" y="206"/>
                  </a:lnTo>
                  <a:lnTo>
                    <a:pt x="411" y="211"/>
                  </a:lnTo>
                  <a:lnTo>
                    <a:pt x="407" y="230"/>
                  </a:lnTo>
                  <a:lnTo>
                    <a:pt x="425" y="225"/>
                  </a:lnTo>
                  <a:lnTo>
                    <a:pt x="426" y="227"/>
                  </a:lnTo>
                  <a:lnTo>
                    <a:pt x="426" y="32"/>
                  </a:lnTo>
                  <a:cubicBezTo>
                    <a:pt x="426" y="27"/>
                    <a:pt x="425" y="23"/>
                    <a:pt x="424" y="19"/>
                  </a:cubicBezTo>
                  <a:cubicBezTo>
                    <a:pt x="422" y="15"/>
                    <a:pt x="419" y="11"/>
                    <a:pt x="416" y="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0E57CD9-5BC7-464F-B29E-10855B55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" y="2585"/>
              <a:ext cx="73" cy="38"/>
            </a:xfrm>
            <a:custGeom>
              <a:avLst/>
              <a:gdLst>
                <a:gd name="T0" fmla="*/ 0 w 49"/>
                <a:gd name="T1" fmla="*/ 0 h 26"/>
                <a:gd name="T2" fmla="*/ 0 w 49"/>
                <a:gd name="T3" fmla="*/ 0 h 26"/>
                <a:gd name="T4" fmla="*/ 0 w 49"/>
                <a:gd name="T5" fmla="*/ 26 h 26"/>
                <a:gd name="T6" fmla="*/ 27 w 49"/>
                <a:gd name="T7" fmla="*/ 26 h 26"/>
                <a:gd name="T8" fmla="*/ 38 w 49"/>
                <a:gd name="T9" fmla="*/ 26 h 26"/>
                <a:gd name="T10" fmla="*/ 49 w 49"/>
                <a:gd name="T11" fmla="*/ 0 h 26"/>
                <a:gd name="T12" fmla="*/ 27 w 49"/>
                <a:gd name="T13" fmla="*/ 0 h 26"/>
                <a:gd name="T14" fmla="*/ 0 w 4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8" y="2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21A59A3-5D0F-4FA0-B01F-EF15D28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667"/>
              <a:ext cx="3" cy="6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E1756DF-95A7-462F-B897-F04ABB87B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" y="2543"/>
              <a:ext cx="316" cy="317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DB27DE5-9079-42B5-9A46-56DA2B837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2681"/>
              <a:ext cx="38" cy="39"/>
            </a:xfrm>
            <a:custGeom>
              <a:avLst/>
              <a:gdLst>
                <a:gd name="T0" fmla="*/ 21 w 25"/>
                <a:gd name="T1" fmla="*/ 4 h 26"/>
                <a:gd name="T2" fmla="*/ 21 w 25"/>
                <a:gd name="T3" fmla="*/ 4 h 26"/>
                <a:gd name="T4" fmla="*/ 17 w 25"/>
                <a:gd name="T5" fmla="*/ 1 h 26"/>
                <a:gd name="T6" fmla="*/ 12 w 25"/>
                <a:gd name="T7" fmla="*/ 0 h 26"/>
                <a:gd name="T8" fmla="*/ 8 w 25"/>
                <a:gd name="T9" fmla="*/ 1 h 26"/>
                <a:gd name="T10" fmla="*/ 3 w 25"/>
                <a:gd name="T11" fmla="*/ 4 h 26"/>
                <a:gd name="T12" fmla="*/ 1 w 25"/>
                <a:gd name="T13" fmla="*/ 8 h 26"/>
                <a:gd name="T14" fmla="*/ 0 w 25"/>
                <a:gd name="T15" fmla="*/ 13 h 26"/>
                <a:gd name="T16" fmla="*/ 0 w 25"/>
                <a:gd name="T17" fmla="*/ 15 h 26"/>
                <a:gd name="T18" fmla="*/ 1 w 25"/>
                <a:gd name="T19" fmla="*/ 18 h 26"/>
                <a:gd name="T20" fmla="*/ 3 w 25"/>
                <a:gd name="T21" fmla="*/ 22 h 26"/>
                <a:gd name="T22" fmla="*/ 8 w 25"/>
                <a:gd name="T23" fmla="*/ 25 h 26"/>
                <a:gd name="T24" fmla="*/ 12 w 25"/>
                <a:gd name="T25" fmla="*/ 26 h 26"/>
                <a:gd name="T26" fmla="*/ 17 w 25"/>
                <a:gd name="T27" fmla="*/ 25 h 26"/>
                <a:gd name="T28" fmla="*/ 21 w 25"/>
                <a:gd name="T29" fmla="*/ 22 h 26"/>
                <a:gd name="T30" fmla="*/ 24 w 25"/>
                <a:gd name="T31" fmla="*/ 18 h 26"/>
                <a:gd name="T32" fmla="*/ 25 w 25"/>
                <a:gd name="T33" fmla="*/ 15 h 26"/>
                <a:gd name="T34" fmla="*/ 25 w 25"/>
                <a:gd name="T35" fmla="*/ 13 h 26"/>
                <a:gd name="T36" fmla="*/ 24 w 25"/>
                <a:gd name="T37" fmla="*/ 8 h 26"/>
                <a:gd name="T38" fmla="*/ 21 w 25"/>
                <a:gd name="T3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21" y="4"/>
                  </a:moveTo>
                  <a:lnTo>
                    <a:pt x="21" y="4"/>
                  </a:lnTo>
                  <a:cubicBezTo>
                    <a:pt x="20" y="3"/>
                    <a:pt x="19" y="2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6" y="24"/>
                    <a:pt x="8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4" y="26"/>
                    <a:pt x="16" y="26"/>
                    <a:pt x="17" y="25"/>
                  </a:cubicBezTo>
                  <a:cubicBezTo>
                    <a:pt x="19" y="24"/>
                    <a:pt x="20" y="23"/>
                    <a:pt x="21" y="22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1"/>
                    <a:pt x="25" y="10"/>
                    <a:pt x="24" y="8"/>
                  </a:cubicBezTo>
                  <a:cubicBezTo>
                    <a:pt x="24" y="7"/>
                    <a:pt x="23" y="5"/>
                    <a:pt x="21" y="4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E889BD-F530-4881-8050-B1611A26055C}"/>
              </a:ext>
            </a:extLst>
          </p:cNvPr>
          <p:cNvGrpSpPr/>
          <p:nvPr/>
        </p:nvGrpSpPr>
        <p:grpSpPr>
          <a:xfrm>
            <a:off x="2511374" y="4734619"/>
            <a:ext cx="1322884" cy="578051"/>
            <a:chOff x="1671603" y="4900917"/>
            <a:chExt cx="1323259" cy="5782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F509B40-7AC1-459F-8721-026834B9E3BE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106C5096-2551-4FF8-B4B8-589FE87B1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C4B7162-7B50-4C28-8A1F-6412FC862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AB3586-9AE9-461F-8289-D8A2B226EC08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0580E11C-FEE3-4436-B666-F05B6F083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2A11EB0-80BF-46A5-8543-9D494ACF0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A1426B1-F541-43D0-B30C-00CB61A270EE}"/>
              </a:ext>
            </a:extLst>
          </p:cNvPr>
          <p:cNvSpPr txBox="1">
            <a:spLocks/>
          </p:cNvSpPr>
          <p:nvPr/>
        </p:nvSpPr>
        <p:spPr>
          <a:xfrm>
            <a:off x="7035512" y="856719"/>
            <a:ext cx="4309369" cy="514456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Deploy and configure </a:t>
            </a:r>
            <a:r>
              <a:rPr lang="en-US" altLang="en-US" sz="1961" dirty="0">
                <a:solidFill>
                  <a:prstClr val="black"/>
                </a:solidFill>
                <a:latin typeface="Segoe UI"/>
              </a:rPr>
              <a:t>the Azure Migrate appliance for VMware and complete server discovery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solidFill>
                <a:prstClr val="black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Start replicating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your Windows and Linux servers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The Azure Migrate appliance orchestrates </a:t>
            </a:r>
            <a:r>
              <a:rPr lang="en-US" altLang="en-US" sz="1961" dirty="0">
                <a:solidFill>
                  <a:prstClr val="black"/>
                </a:solidFill>
                <a:latin typeface="Segoe UI"/>
              </a:rPr>
              <a:t>the replication of your VM data to your Azure subscription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Perform test migrations </a:t>
            </a:r>
            <a:r>
              <a:rPr lang="en-US" altLang="en-US" sz="1961" dirty="0">
                <a:solidFill>
                  <a:prstClr val="black"/>
                </a:solidFill>
                <a:latin typeface="Segoe UI"/>
              </a:rPr>
              <a:t>(optional, but highly recommended)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to a sandbox environment with no impact to production to validate migration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Migrate to Azure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zero data loss and minimal downtime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B4347-37B4-42CB-9150-2F561058EBCA}"/>
              </a:ext>
            </a:extLst>
          </p:cNvPr>
          <p:cNvSpPr txBox="1">
            <a:spLocks/>
          </p:cNvSpPr>
          <p:nvPr/>
        </p:nvSpPr>
        <p:spPr>
          <a:xfrm>
            <a:off x="589825" y="442548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745" dirty="0">
                <a:latin typeface="Segoe UI Semibold (Headings)"/>
              </a:rPr>
              <a:t>Agentless VMware: Process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9EAAEE-CD07-41B7-A147-1BDB464F829E}"/>
              </a:ext>
            </a:extLst>
          </p:cNvPr>
          <p:cNvCxnSpPr>
            <a:cxnSpLocks/>
          </p:cNvCxnSpPr>
          <p:nvPr/>
        </p:nvCxnSpPr>
        <p:spPr>
          <a:xfrm>
            <a:off x="7035513" y="1814430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A52B32-733B-E643-A63C-3CABCBA364F2}"/>
              </a:ext>
            </a:extLst>
          </p:cNvPr>
          <p:cNvCxnSpPr>
            <a:cxnSpLocks/>
          </p:cNvCxnSpPr>
          <p:nvPr/>
        </p:nvCxnSpPr>
        <p:spPr>
          <a:xfrm>
            <a:off x="7035513" y="2709404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pic>
        <p:nvPicPr>
          <p:cNvPr id="47" name="Picture 4" descr="Image result for vmware icon transparent">
            <a:extLst>
              <a:ext uri="{FF2B5EF4-FFF2-40B4-BE49-F238E27FC236}">
                <a16:creationId xmlns:a16="http://schemas.microsoft.com/office/drawing/2014/main" id="{56FB57D3-F963-5141-A37E-5BB6561D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145" y="5757826"/>
            <a:ext cx="1530300" cy="2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E5B707-880A-434C-83DC-EC4923D0DE1B}"/>
              </a:ext>
            </a:extLst>
          </p:cNvPr>
          <p:cNvCxnSpPr>
            <a:cxnSpLocks/>
          </p:cNvCxnSpPr>
          <p:nvPr/>
        </p:nvCxnSpPr>
        <p:spPr>
          <a:xfrm>
            <a:off x="7035513" y="3887265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35D1FB6-B457-E343-8CFE-3197625F5303}"/>
              </a:ext>
            </a:extLst>
          </p:cNvPr>
          <p:cNvCxnSpPr>
            <a:cxnSpLocks/>
          </p:cNvCxnSpPr>
          <p:nvPr/>
        </p:nvCxnSpPr>
        <p:spPr>
          <a:xfrm>
            <a:off x="7035513" y="5388255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03E2FB-C940-3843-897F-9E11FEF25577}"/>
              </a:ext>
            </a:extLst>
          </p:cNvPr>
          <p:cNvGrpSpPr/>
          <p:nvPr/>
        </p:nvGrpSpPr>
        <p:grpSpPr>
          <a:xfrm>
            <a:off x="4491847" y="2649910"/>
            <a:ext cx="1322884" cy="578051"/>
            <a:chOff x="1671603" y="4900917"/>
            <a:chExt cx="1323259" cy="57821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F3479A6-B186-8E43-990D-C7C608CCDFE6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633EA602-CEDA-1345-A29A-D4A10C1E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ABB5B067-AA34-1C47-8E4E-F6011B00F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58FE65-9663-C74F-A4DD-4929B5F57D3E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54606938-ECD8-0443-BE3D-B3B4052CC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2832C0-5651-CE4C-B429-B92241C96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415495-54B1-D34D-830A-C2BADD5E5578}"/>
              </a:ext>
            </a:extLst>
          </p:cNvPr>
          <p:cNvGrpSpPr/>
          <p:nvPr/>
        </p:nvGrpSpPr>
        <p:grpSpPr>
          <a:xfrm>
            <a:off x="562171" y="2649910"/>
            <a:ext cx="1322884" cy="578051"/>
            <a:chOff x="1671603" y="4900917"/>
            <a:chExt cx="1323259" cy="5782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1B1F2EF-7AC9-EB41-B67A-A0BA98B83175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D0FF1B56-19BA-CD4D-85E9-3EA346E51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A8AF713-8CB4-804C-952A-9239C148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49B56EE-96AA-DB43-A4AF-50950F1958CD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2CE7C51-97A9-E343-9094-C83C16603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5FE2A7-81EA-424E-9C9F-6C86F92D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C799ECE-C9CB-0E49-A854-CAD8D173CD89}"/>
              </a:ext>
            </a:extLst>
          </p:cNvPr>
          <p:cNvSpPr txBox="1"/>
          <p:nvPr/>
        </p:nvSpPr>
        <p:spPr>
          <a:xfrm>
            <a:off x="411560" y="3268657"/>
            <a:ext cx="1732598" cy="43205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588"/>
              </a:spcAft>
            </a:pPr>
            <a:r>
              <a:rPr lang="en-US" sz="1028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Sandbox 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6DD6BD-ADF6-7540-B8D6-32E7ECF3FC4A}"/>
              </a:ext>
            </a:extLst>
          </p:cNvPr>
          <p:cNvSpPr/>
          <p:nvPr/>
        </p:nvSpPr>
        <p:spPr bwMode="auto">
          <a:xfrm>
            <a:off x="411560" y="2522985"/>
            <a:ext cx="1641879" cy="1177727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bk object 17">
            <a:extLst>
              <a:ext uri="{FF2B5EF4-FFF2-40B4-BE49-F238E27FC236}">
                <a16:creationId xmlns:a16="http://schemas.microsoft.com/office/drawing/2014/main" id="{04FBDE20-9619-4FA6-A4BC-47D742F0BD34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49409-5669-47D0-8B8F-DA51F611C908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3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61" grpId="2"/>
      <p:bldP spid="2" grpId="0" animBg="1"/>
      <p:bldP spid="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A1426B1-F541-43D0-B30C-00CB61A270EE}"/>
              </a:ext>
            </a:extLst>
          </p:cNvPr>
          <p:cNvSpPr txBox="1">
            <a:spLocks/>
          </p:cNvSpPr>
          <p:nvPr/>
        </p:nvSpPr>
        <p:spPr>
          <a:xfrm>
            <a:off x="6681960" y="3935745"/>
            <a:ext cx="5245383" cy="51445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Deploy Hyper-V Replication Provider </a:t>
            </a:r>
            <a:r>
              <a:rPr lang="en-US" altLang="en-US" sz="1372" dirty="0">
                <a:solidFill>
                  <a:prstClr val="black"/>
                </a:solidFill>
                <a:latin typeface="Segoe UI"/>
              </a:rPr>
              <a:t>on Hyper-V host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solidFill>
                <a:srgbClr val="0070C0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Start replicating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your Windows and Linux servers using Azure Migrate: Server Migration 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The Hyper-V Replication Provider orchestrates </a:t>
            </a:r>
            <a:r>
              <a:rPr lang="en-US" altLang="en-US" sz="1372" dirty="0">
                <a:solidFill>
                  <a:prstClr val="black"/>
                </a:solidFill>
                <a:latin typeface="Segoe UI"/>
              </a:rPr>
              <a:t>the replication of your VM data to your Azure subscription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Perform test migrations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to a sandbox environment with no impact to production to validate migration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Migrate to Azure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zero data-loss and minimal downtime</a:t>
            </a:r>
          </a:p>
          <a:p>
            <a:pPr marL="228556" indent="-228556" defTabSz="932563"/>
            <a:endParaRPr lang="en-US" sz="220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A2EA3C5-B0AA-4F6F-A512-D0C8D550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8603" y="5275443"/>
            <a:ext cx="1693627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99A80-44B1-4DEE-BD84-0E347EEE9FA6}"/>
              </a:ext>
            </a:extLst>
          </p:cNvPr>
          <p:cNvSpPr txBox="1">
            <a:spLocks/>
          </p:cNvSpPr>
          <p:nvPr/>
        </p:nvSpPr>
        <p:spPr>
          <a:xfrm>
            <a:off x="589825" y="458045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1765" i="1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2FF9E-B918-4FE9-A4FE-6268AAA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20482" y="3674060"/>
            <a:ext cx="324801" cy="1165648"/>
          </a:xfrm>
          <a:prstGeom prst="rect">
            <a:avLst/>
          </a:prstGeom>
        </p:spPr>
      </p:pic>
      <p:sp>
        <p:nvSpPr>
          <p:cNvPr id="7" name="Freeform 342">
            <a:extLst>
              <a:ext uri="{FF2B5EF4-FFF2-40B4-BE49-F238E27FC236}">
                <a16:creationId xmlns:a16="http://schemas.microsoft.com/office/drawing/2014/main" id="{A0360920-6115-4334-9EFE-5486F652EFB8}"/>
              </a:ext>
            </a:extLst>
          </p:cNvPr>
          <p:cNvSpPr>
            <a:spLocks noEditPoints="1"/>
          </p:cNvSpPr>
          <p:nvPr/>
        </p:nvSpPr>
        <p:spPr bwMode="auto">
          <a:xfrm>
            <a:off x="3016465" y="3823129"/>
            <a:ext cx="380350" cy="378448"/>
          </a:xfrm>
          <a:custGeom>
            <a:avLst/>
            <a:gdLst>
              <a:gd name="T0" fmla="*/ 19 w 93"/>
              <a:gd name="T1" fmla="*/ 23 h 93"/>
              <a:gd name="T2" fmla="*/ 19 w 93"/>
              <a:gd name="T3" fmla="*/ 29 h 93"/>
              <a:gd name="T4" fmla="*/ 12 w 93"/>
              <a:gd name="T5" fmla="*/ 35 h 93"/>
              <a:gd name="T6" fmla="*/ 1 w 93"/>
              <a:gd name="T7" fmla="*/ 37 h 93"/>
              <a:gd name="T8" fmla="*/ 2 w 93"/>
              <a:gd name="T9" fmla="*/ 47 h 93"/>
              <a:gd name="T10" fmla="*/ 14 w 93"/>
              <a:gd name="T11" fmla="*/ 53 h 93"/>
              <a:gd name="T12" fmla="*/ 14 w 93"/>
              <a:gd name="T13" fmla="*/ 63 h 93"/>
              <a:gd name="T14" fmla="*/ 7 w 93"/>
              <a:gd name="T15" fmla="*/ 72 h 93"/>
              <a:gd name="T16" fmla="*/ 16 w 93"/>
              <a:gd name="T17" fmla="*/ 78 h 93"/>
              <a:gd name="T18" fmla="*/ 28 w 93"/>
              <a:gd name="T19" fmla="*/ 74 h 93"/>
              <a:gd name="T20" fmla="*/ 35 w 93"/>
              <a:gd name="T21" fmla="*/ 81 h 93"/>
              <a:gd name="T22" fmla="*/ 37 w 93"/>
              <a:gd name="T23" fmla="*/ 92 h 93"/>
              <a:gd name="T24" fmla="*/ 47 w 93"/>
              <a:gd name="T25" fmla="*/ 90 h 93"/>
              <a:gd name="T26" fmla="*/ 53 w 93"/>
              <a:gd name="T27" fmla="*/ 78 h 93"/>
              <a:gd name="T28" fmla="*/ 57 w 93"/>
              <a:gd name="T29" fmla="*/ 77 h 93"/>
              <a:gd name="T30" fmla="*/ 62 w 93"/>
              <a:gd name="T31" fmla="*/ 79 h 93"/>
              <a:gd name="T32" fmla="*/ 72 w 93"/>
              <a:gd name="T33" fmla="*/ 85 h 93"/>
              <a:gd name="T34" fmla="*/ 78 w 93"/>
              <a:gd name="T35" fmla="*/ 77 h 93"/>
              <a:gd name="T36" fmla="*/ 73 w 93"/>
              <a:gd name="T37" fmla="*/ 65 h 93"/>
              <a:gd name="T38" fmla="*/ 75 w 93"/>
              <a:gd name="T39" fmla="*/ 61 h 93"/>
              <a:gd name="T40" fmla="*/ 80 w 93"/>
              <a:gd name="T41" fmla="*/ 58 h 93"/>
              <a:gd name="T42" fmla="*/ 92 w 93"/>
              <a:gd name="T43" fmla="*/ 56 h 93"/>
              <a:gd name="T44" fmla="*/ 90 w 93"/>
              <a:gd name="T45" fmla="*/ 46 h 93"/>
              <a:gd name="T46" fmla="*/ 78 w 93"/>
              <a:gd name="T47" fmla="*/ 40 h 93"/>
              <a:gd name="T48" fmla="*/ 77 w 93"/>
              <a:gd name="T49" fmla="*/ 36 h 93"/>
              <a:gd name="T50" fmla="*/ 78 w 93"/>
              <a:gd name="T51" fmla="*/ 31 h 93"/>
              <a:gd name="T52" fmla="*/ 85 w 93"/>
              <a:gd name="T53" fmla="*/ 21 h 93"/>
              <a:gd name="T54" fmla="*/ 77 w 93"/>
              <a:gd name="T55" fmla="*/ 15 h 93"/>
              <a:gd name="T56" fmla="*/ 64 w 93"/>
              <a:gd name="T57" fmla="*/ 20 h 93"/>
              <a:gd name="T58" fmla="*/ 61 w 93"/>
              <a:gd name="T59" fmla="*/ 18 h 93"/>
              <a:gd name="T60" fmla="*/ 58 w 93"/>
              <a:gd name="T61" fmla="*/ 13 h 93"/>
              <a:gd name="T62" fmla="*/ 56 w 93"/>
              <a:gd name="T63" fmla="*/ 1 h 93"/>
              <a:gd name="T64" fmla="*/ 46 w 93"/>
              <a:gd name="T65" fmla="*/ 3 h 93"/>
              <a:gd name="T66" fmla="*/ 40 w 93"/>
              <a:gd name="T67" fmla="*/ 15 h 93"/>
              <a:gd name="T68" fmla="*/ 36 w 93"/>
              <a:gd name="T69" fmla="*/ 16 h 93"/>
              <a:gd name="T70" fmla="*/ 30 w 93"/>
              <a:gd name="T71" fmla="*/ 14 h 93"/>
              <a:gd name="T72" fmla="*/ 21 w 93"/>
              <a:gd name="T73" fmla="*/ 8 h 93"/>
              <a:gd name="T74" fmla="*/ 15 w 93"/>
              <a:gd name="T75" fmla="*/ 16 h 93"/>
              <a:gd name="T76" fmla="*/ 57 w 93"/>
              <a:gd name="T77" fmla="*/ 60 h 93"/>
              <a:gd name="T78" fmla="*/ 36 w 93"/>
              <a:gd name="T79" fmla="*/ 3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3" h="93">
                <a:moveTo>
                  <a:pt x="15" y="16"/>
                </a:move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0" y="27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8" y="30"/>
                  <a:pt x="18" y="31"/>
                  <a:pt x="17" y="32"/>
                </a:cubicBezTo>
                <a:cubicBezTo>
                  <a:pt x="16" y="34"/>
                  <a:pt x="15" y="35"/>
                  <a:pt x="12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2" y="35"/>
                  <a:pt x="1" y="36"/>
                  <a:pt x="1" y="37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1" y="47"/>
                  <a:pt x="2" y="47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50"/>
                  <a:pt x="14" y="51"/>
                  <a:pt x="14" y="53"/>
                </a:cubicBezTo>
                <a:cubicBezTo>
                  <a:pt x="15" y="54"/>
                  <a:pt x="15" y="56"/>
                  <a:pt x="16" y="58"/>
                </a:cubicBezTo>
                <a:cubicBezTo>
                  <a:pt x="16" y="59"/>
                  <a:pt x="16" y="61"/>
                  <a:pt x="14" y="63"/>
                </a:cubicBezTo>
                <a:cubicBezTo>
                  <a:pt x="8" y="68"/>
                  <a:pt x="8" y="68"/>
                  <a:pt x="8" y="68"/>
                </a:cubicBezTo>
                <a:cubicBezTo>
                  <a:pt x="7" y="69"/>
                  <a:pt x="7" y="71"/>
                  <a:pt x="7" y="72"/>
                </a:cubicBezTo>
                <a:cubicBezTo>
                  <a:pt x="12" y="78"/>
                  <a:pt x="12" y="78"/>
                  <a:pt x="12" y="78"/>
                </a:cubicBezTo>
                <a:cubicBezTo>
                  <a:pt x="12" y="78"/>
                  <a:pt x="14" y="79"/>
                  <a:pt x="16" y="78"/>
                </a:cubicBezTo>
                <a:cubicBezTo>
                  <a:pt x="22" y="74"/>
                  <a:pt x="22" y="74"/>
                  <a:pt x="22" y="74"/>
                </a:cubicBezTo>
                <a:cubicBezTo>
                  <a:pt x="25" y="72"/>
                  <a:pt x="27" y="73"/>
                  <a:pt x="28" y="74"/>
                </a:cubicBezTo>
                <a:cubicBezTo>
                  <a:pt x="29" y="74"/>
                  <a:pt x="31" y="75"/>
                  <a:pt x="32" y="76"/>
                </a:cubicBezTo>
                <a:cubicBezTo>
                  <a:pt x="34" y="76"/>
                  <a:pt x="35" y="78"/>
                  <a:pt x="35" y="81"/>
                </a:cubicBezTo>
                <a:cubicBezTo>
                  <a:pt x="34" y="89"/>
                  <a:pt x="34" y="89"/>
                  <a:pt x="34" y="89"/>
                </a:cubicBezTo>
                <a:cubicBezTo>
                  <a:pt x="34" y="91"/>
                  <a:pt x="36" y="92"/>
                  <a:pt x="37" y="92"/>
                </a:cubicBezTo>
                <a:cubicBezTo>
                  <a:pt x="44" y="93"/>
                  <a:pt x="44" y="93"/>
                  <a:pt x="44" y="93"/>
                </a:cubicBezTo>
                <a:cubicBezTo>
                  <a:pt x="45" y="93"/>
                  <a:pt x="46" y="92"/>
                  <a:pt x="47" y="90"/>
                </a:cubicBezTo>
                <a:cubicBezTo>
                  <a:pt x="49" y="83"/>
                  <a:pt x="49" y="83"/>
                  <a:pt x="49" y="83"/>
                </a:cubicBezTo>
                <a:cubicBezTo>
                  <a:pt x="49" y="80"/>
                  <a:pt x="51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4" y="78"/>
                  <a:pt x="55" y="78"/>
                  <a:pt x="57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8" y="77"/>
                  <a:pt x="60" y="77"/>
                  <a:pt x="62" y="79"/>
                </a:cubicBezTo>
                <a:cubicBezTo>
                  <a:pt x="68" y="85"/>
                  <a:pt x="68" y="85"/>
                  <a:pt x="68" y="85"/>
                </a:cubicBezTo>
                <a:cubicBezTo>
                  <a:pt x="69" y="86"/>
                  <a:pt x="71" y="86"/>
                  <a:pt x="72" y="85"/>
                </a:cubicBezTo>
                <a:cubicBezTo>
                  <a:pt x="77" y="81"/>
                  <a:pt x="77" y="81"/>
                  <a:pt x="77" y="81"/>
                </a:cubicBezTo>
                <a:cubicBezTo>
                  <a:pt x="78" y="80"/>
                  <a:pt x="78" y="79"/>
                  <a:pt x="78" y="77"/>
                </a:cubicBezTo>
                <a:cubicBezTo>
                  <a:pt x="73" y="70"/>
                  <a:pt x="73" y="70"/>
                  <a:pt x="73" y="70"/>
                </a:cubicBezTo>
                <a:cubicBezTo>
                  <a:pt x="72" y="68"/>
                  <a:pt x="72" y="66"/>
                  <a:pt x="73" y="65"/>
                </a:cubicBezTo>
                <a:cubicBezTo>
                  <a:pt x="73" y="64"/>
                  <a:pt x="73" y="64"/>
                  <a:pt x="73" y="64"/>
                </a:cubicBezTo>
                <a:cubicBezTo>
                  <a:pt x="74" y="63"/>
                  <a:pt x="75" y="62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6" y="59"/>
                  <a:pt x="77" y="58"/>
                  <a:pt x="80" y="58"/>
                </a:cubicBezTo>
                <a:cubicBezTo>
                  <a:pt x="89" y="58"/>
                  <a:pt x="89" y="58"/>
                  <a:pt x="89" y="58"/>
                </a:cubicBezTo>
                <a:cubicBezTo>
                  <a:pt x="90" y="58"/>
                  <a:pt x="91" y="57"/>
                  <a:pt x="92" y="56"/>
                </a:cubicBezTo>
                <a:cubicBezTo>
                  <a:pt x="92" y="49"/>
                  <a:pt x="92" y="49"/>
                  <a:pt x="92" y="49"/>
                </a:cubicBezTo>
                <a:cubicBezTo>
                  <a:pt x="93" y="48"/>
                  <a:pt x="92" y="47"/>
                  <a:pt x="90" y="46"/>
                </a:cubicBezTo>
                <a:cubicBezTo>
                  <a:pt x="82" y="44"/>
                  <a:pt x="82" y="44"/>
                  <a:pt x="82" y="44"/>
                </a:cubicBezTo>
                <a:cubicBezTo>
                  <a:pt x="79" y="43"/>
                  <a:pt x="78" y="42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78" y="39"/>
                  <a:pt x="77" y="38"/>
                  <a:pt x="77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6" y="34"/>
                  <a:pt x="76" y="33"/>
                  <a:pt x="78" y="31"/>
                </a:cubicBezTo>
                <a:cubicBezTo>
                  <a:pt x="84" y="25"/>
                  <a:pt x="84" y="25"/>
                  <a:pt x="84" y="25"/>
                </a:cubicBezTo>
                <a:cubicBezTo>
                  <a:pt x="86" y="24"/>
                  <a:pt x="85" y="22"/>
                  <a:pt x="85" y="21"/>
                </a:cubicBezTo>
                <a:cubicBezTo>
                  <a:pt x="81" y="16"/>
                  <a:pt x="81" y="16"/>
                  <a:pt x="81" y="16"/>
                </a:cubicBezTo>
                <a:cubicBezTo>
                  <a:pt x="80" y="15"/>
                  <a:pt x="78" y="14"/>
                  <a:pt x="77" y="15"/>
                </a:cubicBezTo>
                <a:cubicBezTo>
                  <a:pt x="70" y="20"/>
                  <a:pt x="70" y="20"/>
                  <a:pt x="70" y="20"/>
                </a:cubicBezTo>
                <a:cubicBezTo>
                  <a:pt x="67" y="21"/>
                  <a:pt x="66" y="21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19"/>
                  <a:pt x="62" y="18"/>
                  <a:pt x="61" y="18"/>
                </a:cubicBezTo>
                <a:cubicBezTo>
                  <a:pt x="60" y="17"/>
                  <a:pt x="60" y="17"/>
                  <a:pt x="60" y="17"/>
                </a:cubicBezTo>
                <a:cubicBezTo>
                  <a:pt x="59" y="17"/>
                  <a:pt x="58" y="16"/>
                  <a:pt x="58" y="13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3"/>
                  <a:pt x="57" y="1"/>
                  <a:pt x="56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8" y="0"/>
                  <a:pt x="46" y="1"/>
                  <a:pt x="46" y="3"/>
                </a:cubicBezTo>
                <a:cubicBezTo>
                  <a:pt x="44" y="11"/>
                  <a:pt x="44" y="11"/>
                  <a:pt x="44" y="11"/>
                </a:cubicBezTo>
                <a:cubicBezTo>
                  <a:pt x="43" y="14"/>
                  <a:pt x="42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38" y="15"/>
                  <a:pt x="37" y="15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4" y="17"/>
                  <a:pt x="32" y="17"/>
                  <a:pt x="30" y="14"/>
                </a:cubicBezTo>
                <a:cubicBezTo>
                  <a:pt x="25" y="8"/>
                  <a:pt x="25" y="8"/>
                  <a:pt x="25" y="8"/>
                </a:cubicBezTo>
                <a:cubicBezTo>
                  <a:pt x="23" y="7"/>
                  <a:pt x="21" y="7"/>
                  <a:pt x="21" y="8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3"/>
                  <a:pt x="14" y="15"/>
                  <a:pt x="15" y="16"/>
                </a:cubicBezTo>
                <a:close/>
                <a:moveTo>
                  <a:pt x="60" y="36"/>
                </a:moveTo>
                <a:cubicBezTo>
                  <a:pt x="65" y="44"/>
                  <a:pt x="64" y="54"/>
                  <a:pt x="57" y="60"/>
                </a:cubicBezTo>
                <a:cubicBezTo>
                  <a:pt x="49" y="66"/>
                  <a:pt x="38" y="64"/>
                  <a:pt x="33" y="57"/>
                </a:cubicBezTo>
                <a:cubicBezTo>
                  <a:pt x="27" y="50"/>
                  <a:pt x="28" y="39"/>
                  <a:pt x="36" y="33"/>
                </a:cubicBezTo>
                <a:cubicBezTo>
                  <a:pt x="43" y="27"/>
                  <a:pt x="54" y="29"/>
                  <a:pt x="60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kern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0A6F2-BB9C-D44C-BFB2-70A08462DA32}"/>
              </a:ext>
            </a:extLst>
          </p:cNvPr>
          <p:cNvSpPr/>
          <p:nvPr/>
        </p:nvSpPr>
        <p:spPr bwMode="auto">
          <a:xfrm>
            <a:off x="6324224" y="487"/>
            <a:ext cx="5867777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1B1FB0-A27F-1449-915F-F22C1C71815A}"/>
              </a:ext>
            </a:extLst>
          </p:cNvPr>
          <p:cNvGrpSpPr/>
          <p:nvPr/>
        </p:nvGrpSpPr>
        <p:grpSpPr>
          <a:xfrm>
            <a:off x="2147332" y="1613351"/>
            <a:ext cx="2071100" cy="2069512"/>
            <a:chOff x="1622425" y="1333500"/>
            <a:chExt cx="2071688" cy="2070100"/>
          </a:xfrm>
          <a:effectLst>
            <a:outerShdw blurRad="381000" sx="81000" sy="81000" algn="ctr" rotWithShape="0">
              <a:prstClr val="black">
                <a:alpha val="16000"/>
              </a:prst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E94AE1-AF8A-0843-94DF-5E55447E8705}"/>
                </a:ext>
              </a:extLst>
            </p:cNvPr>
            <p:cNvGrpSpPr/>
            <p:nvPr/>
          </p:nvGrpSpPr>
          <p:grpSpPr>
            <a:xfrm>
              <a:off x="1622425" y="1333500"/>
              <a:ext cx="2071688" cy="2070100"/>
              <a:chOff x="1622425" y="1333500"/>
              <a:chExt cx="2071688" cy="2070100"/>
            </a:xfrm>
          </p:grpSpPr>
          <p:sp>
            <p:nvSpPr>
              <p:cNvPr id="39" name="AutoShape 6">
                <a:extLst>
                  <a:ext uri="{FF2B5EF4-FFF2-40B4-BE49-F238E27FC236}">
                    <a16:creationId xmlns:a16="http://schemas.microsoft.com/office/drawing/2014/main" id="{115333BE-99D2-5945-8560-F507AE7179F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22425" y="1333500"/>
                <a:ext cx="2068513" cy="207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3779236-20DC-4248-AA78-9360F9E9F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513" y="1528763"/>
                <a:ext cx="2006600" cy="1255713"/>
              </a:xfrm>
              <a:custGeom>
                <a:avLst/>
                <a:gdLst>
                  <a:gd name="T0" fmla="*/ 100 w 400"/>
                  <a:gd name="T1" fmla="*/ 50 h 250"/>
                  <a:gd name="T2" fmla="*/ 100 w 400"/>
                  <a:gd name="T3" fmla="*/ 50 h 250"/>
                  <a:gd name="T4" fmla="*/ 61 w 400"/>
                  <a:gd name="T5" fmla="*/ 58 h 250"/>
                  <a:gd name="T6" fmla="*/ 29 w 400"/>
                  <a:gd name="T7" fmla="*/ 79 h 250"/>
                  <a:gd name="T8" fmla="*/ 8 w 400"/>
                  <a:gd name="T9" fmla="*/ 111 h 250"/>
                  <a:gd name="T10" fmla="*/ 0 w 400"/>
                  <a:gd name="T11" fmla="*/ 150 h 250"/>
                  <a:gd name="T12" fmla="*/ 8 w 400"/>
                  <a:gd name="T13" fmla="*/ 189 h 250"/>
                  <a:gd name="T14" fmla="*/ 29 w 400"/>
                  <a:gd name="T15" fmla="*/ 221 h 250"/>
                  <a:gd name="T16" fmla="*/ 61 w 400"/>
                  <a:gd name="T17" fmla="*/ 242 h 250"/>
                  <a:gd name="T18" fmla="*/ 100 w 400"/>
                  <a:gd name="T19" fmla="*/ 250 h 250"/>
                  <a:gd name="T20" fmla="*/ 106 w 400"/>
                  <a:gd name="T21" fmla="*/ 250 h 250"/>
                  <a:gd name="T22" fmla="*/ 200 w 400"/>
                  <a:gd name="T23" fmla="*/ 156 h 250"/>
                  <a:gd name="T24" fmla="*/ 294 w 400"/>
                  <a:gd name="T25" fmla="*/ 250 h 250"/>
                  <a:gd name="T26" fmla="*/ 325 w 400"/>
                  <a:gd name="T27" fmla="*/ 250 h 250"/>
                  <a:gd name="T28" fmla="*/ 354 w 400"/>
                  <a:gd name="T29" fmla="*/ 244 h 250"/>
                  <a:gd name="T30" fmla="*/ 378 w 400"/>
                  <a:gd name="T31" fmla="*/ 228 h 250"/>
                  <a:gd name="T32" fmla="*/ 394 w 400"/>
                  <a:gd name="T33" fmla="*/ 204 h 250"/>
                  <a:gd name="T34" fmla="*/ 400 w 400"/>
                  <a:gd name="T35" fmla="*/ 175 h 250"/>
                  <a:gd name="T36" fmla="*/ 394 w 400"/>
                  <a:gd name="T37" fmla="*/ 146 h 250"/>
                  <a:gd name="T38" fmla="*/ 378 w 400"/>
                  <a:gd name="T39" fmla="*/ 122 h 250"/>
                  <a:gd name="T40" fmla="*/ 354 w 400"/>
                  <a:gd name="T41" fmla="*/ 106 h 250"/>
                  <a:gd name="T42" fmla="*/ 324 w 400"/>
                  <a:gd name="T43" fmla="*/ 100 h 250"/>
                  <a:gd name="T44" fmla="*/ 312 w 400"/>
                  <a:gd name="T45" fmla="*/ 60 h 250"/>
                  <a:gd name="T46" fmla="*/ 287 w 400"/>
                  <a:gd name="T47" fmla="*/ 29 h 250"/>
                  <a:gd name="T48" fmla="*/ 253 w 400"/>
                  <a:gd name="T49" fmla="*/ 8 h 250"/>
                  <a:gd name="T50" fmla="*/ 212 w 400"/>
                  <a:gd name="T51" fmla="*/ 0 h 250"/>
                  <a:gd name="T52" fmla="*/ 184 w 400"/>
                  <a:gd name="T53" fmla="*/ 4 h 250"/>
                  <a:gd name="T54" fmla="*/ 158 w 400"/>
                  <a:gd name="T55" fmla="*/ 14 h 250"/>
                  <a:gd name="T56" fmla="*/ 136 w 400"/>
                  <a:gd name="T57" fmla="*/ 30 h 250"/>
                  <a:gd name="T58" fmla="*/ 118 w 400"/>
                  <a:gd name="T59" fmla="*/ 52 h 250"/>
                  <a:gd name="T60" fmla="*/ 100 w 400"/>
                  <a:gd name="T61" fmla="*/ 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0" h="250">
                    <a:moveTo>
                      <a:pt x="100" y="50"/>
                    </a:moveTo>
                    <a:lnTo>
                      <a:pt x="100" y="50"/>
                    </a:lnTo>
                    <a:cubicBezTo>
                      <a:pt x="86" y="50"/>
                      <a:pt x="73" y="53"/>
                      <a:pt x="61" y="58"/>
                    </a:cubicBezTo>
                    <a:cubicBezTo>
                      <a:pt x="49" y="63"/>
                      <a:pt x="38" y="70"/>
                      <a:pt x="29" y="79"/>
                    </a:cubicBezTo>
                    <a:cubicBezTo>
                      <a:pt x="20" y="88"/>
                      <a:pt x="13" y="99"/>
                      <a:pt x="8" y="111"/>
                    </a:cubicBezTo>
                    <a:cubicBezTo>
                      <a:pt x="2" y="123"/>
                      <a:pt x="0" y="136"/>
                      <a:pt x="0" y="150"/>
                    </a:cubicBezTo>
                    <a:cubicBezTo>
                      <a:pt x="0" y="164"/>
                      <a:pt x="2" y="177"/>
                      <a:pt x="8" y="189"/>
                    </a:cubicBezTo>
                    <a:cubicBezTo>
                      <a:pt x="13" y="201"/>
                      <a:pt x="20" y="212"/>
                      <a:pt x="29" y="221"/>
                    </a:cubicBezTo>
                    <a:cubicBezTo>
                      <a:pt x="38" y="230"/>
                      <a:pt x="49" y="237"/>
                      <a:pt x="61" y="242"/>
                    </a:cubicBezTo>
                    <a:cubicBezTo>
                      <a:pt x="73" y="247"/>
                      <a:pt x="86" y="250"/>
                      <a:pt x="100" y="250"/>
                    </a:cubicBezTo>
                    <a:lnTo>
                      <a:pt x="106" y="250"/>
                    </a:lnTo>
                    <a:lnTo>
                      <a:pt x="200" y="156"/>
                    </a:lnTo>
                    <a:lnTo>
                      <a:pt x="294" y="250"/>
                    </a:lnTo>
                    <a:lnTo>
                      <a:pt x="325" y="250"/>
                    </a:lnTo>
                    <a:cubicBezTo>
                      <a:pt x="335" y="250"/>
                      <a:pt x="345" y="248"/>
                      <a:pt x="354" y="244"/>
                    </a:cubicBezTo>
                    <a:cubicBezTo>
                      <a:pt x="363" y="240"/>
                      <a:pt x="371" y="235"/>
                      <a:pt x="378" y="228"/>
                    </a:cubicBezTo>
                    <a:cubicBezTo>
                      <a:pt x="385" y="221"/>
                      <a:pt x="390" y="213"/>
                      <a:pt x="394" y="204"/>
                    </a:cubicBezTo>
                    <a:cubicBezTo>
                      <a:pt x="398" y="195"/>
                      <a:pt x="400" y="185"/>
                      <a:pt x="400" y="175"/>
                    </a:cubicBezTo>
                    <a:cubicBezTo>
                      <a:pt x="400" y="164"/>
                      <a:pt x="398" y="155"/>
                      <a:pt x="394" y="146"/>
                    </a:cubicBezTo>
                    <a:cubicBezTo>
                      <a:pt x="390" y="136"/>
                      <a:pt x="384" y="129"/>
                      <a:pt x="378" y="122"/>
                    </a:cubicBezTo>
                    <a:cubicBezTo>
                      <a:pt x="371" y="115"/>
                      <a:pt x="363" y="110"/>
                      <a:pt x="354" y="106"/>
                    </a:cubicBezTo>
                    <a:cubicBezTo>
                      <a:pt x="344" y="102"/>
                      <a:pt x="335" y="100"/>
                      <a:pt x="324" y="100"/>
                    </a:cubicBezTo>
                    <a:cubicBezTo>
                      <a:pt x="322" y="86"/>
                      <a:pt x="318" y="73"/>
                      <a:pt x="312" y="60"/>
                    </a:cubicBezTo>
                    <a:cubicBezTo>
                      <a:pt x="305" y="48"/>
                      <a:pt x="297" y="38"/>
                      <a:pt x="287" y="29"/>
                    </a:cubicBezTo>
                    <a:cubicBezTo>
                      <a:pt x="277" y="20"/>
                      <a:pt x="266" y="13"/>
                      <a:pt x="253" y="8"/>
                    </a:cubicBezTo>
                    <a:cubicBezTo>
                      <a:pt x="240" y="3"/>
                      <a:pt x="227" y="0"/>
                      <a:pt x="212" y="0"/>
                    </a:cubicBezTo>
                    <a:cubicBezTo>
                      <a:pt x="203" y="0"/>
                      <a:pt x="193" y="1"/>
                      <a:pt x="184" y="4"/>
                    </a:cubicBezTo>
                    <a:cubicBezTo>
                      <a:pt x="175" y="6"/>
                      <a:pt x="166" y="9"/>
                      <a:pt x="158" y="14"/>
                    </a:cubicBezTo>
                    <a:cubicBezTo>
                      <a:pt x="150" y="18"/>
                      <a:pt x="143" y="24"/>
                      <a:pt x="136" y="30"/>
                    </a:cubicBezTo>
                    <a:cubicBezTo>
                      <a:pt x="129" y="36"/>
                      <a:pt x="123" y="44"/>
                      <a:pt x="118" y="52"/>
                    </a:cubicBezTo>
                    <a:cubicBezTo>
                      <a:pt x="112" y="51"/>
                      <a:pt x="106" y="50"/>
                      <a:pt x="100" y="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0">
                <a:solidFill>
                  <a:srgbClr val="0078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DD68AFD8-4A34-D74D-8249-6AC4D980D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2533650"/>
              <a:ext cx="631825" cy="692150"/>
            </a:xfrm>
            <a:custGeom>
              <a:avLst/>
              <a:gdLst>
                <a:gd name="T0" fmla="*/ 76 w 126"/>
                <a:gd name="T1" fmla="*/ 138 h 138"/>
                <a:gd name="T2" fmla="*/ 76 w 126"/>
                <a:gd name="T3" fmla="*/ 138 h 138"/>
                <a:gd name="T4" fmla="*/ 76 w 126"/>
                <a:gd name="T5" fmla="*/ 51 h 138"/>
                <a:gd name="T6" fmla="*/ 107 w 126"/>
                <a:gd name="T7" fmla="*/ 81 h 138"/>
                <a:gd name="T8" fmla="*/ 126 w 126"/>
                <a:gd name="T9" fmla="*/ 62 h 138"/>
                <a:gd name="T10" fmla="*/ 63 w 126"/>
                <a:gd name="T11" fmla="*/ 0 h 138"/>
                <a:gd name="T12" fmla="*/ 0 w 126"/>
                <a:gd name="T13" fmla="*/ 62 h 138"/>
                <a:gd name="T14" fmla="*/ 19 w 126"/>
                <a:gd name="T15" fmla="*/ 81 h 138"/>
                <a:gd name="T16" fmla="*/ 49 w 126"/>
                <a:gd name="T17" fmla="*/ 51 h 138"/>
                <a:gd name="T18" fmla="*/ 49 w 126"/>
                <a:gd name="T19" fmla="*/ 138 h 138"/>
                <a:gd name="T20" fmla="*/ 76 w 126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38">
                  <a:moveTo>
                    <a:pt x="76" y="138"/>
                  </a:moveTo>
                  <a:lnTo>
                    <a:pt x="76" y="138"/>
                  </a:lnTo>
                  <a:lnTo>
                    <a:pt x="76" y="51"/>
                  </a:lnTo>
                  <a:lnTo>
                    <a:pt x="107" y="81"/>
                  </a:lnTo>
                  <a:lnTo>
                    <a:pt x="126" y="62"/>
                  </a:lnTo>
                  <a:lnTo>
                    <a:pt x="63" y="0"/>
                  </a:lnTo>
                  <a:lnTo>
                    <a:pt x="0" y="62"/>
                  </a:lnTo>
                  <a:lnTo>
                    <a:pt x="19" y="81"/>
                  </a:lnTo>
                  <a:lnTo>
                    <a:pt x="49" y="51"/>
                  </a:lnTo>
                  <a:lnTo>
                    <a:pt x="49" y="138"/>
                  </a:lnTo>
                  <a:lnTo>
                    <a:pt x="76" y="138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E66FFD-73CE-ED4A-9487-57F1EDF10977}"/>
              </a:ext>
            </a:extLst>
          </p:cNvPr>
          <p:cNvGrpSpPr/>
          <p:nvPr/>
        </p:nvGrpSpPr>
        <p:grpSpPr>
          <a:xfrm>
            <a:off x="2521441" y="4539020"/>
            <a:ext cx="1322884" cy="578051"/>
            <a:chOff x="1671603" y="4900917"/>
            <a:chExt cx="1323259" cy="57821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1E6B63E-CF6B-D949-BDFB-C14012DEAA12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B91B6ADC-4DD9-BE4C-819A-C84BE99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EEC875B-9861-1D48-BFA3-914411CE7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8655948-F796-F546-8AFA-A71C04AAE34B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E2DB35EE-2B74-4947-8481-F7282C5DA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9C963A4-471C-4744-BCC6-0213A8092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0DF5FE6-B631-2F4C-8217-97B0C9DDA9CD}"/>
              </a:ext>
            </a:extLst>
          </p:cNvPr>
          <p:cNvSpPr txBox="1">
            <a:spLocks/>
          </p:cNvSpPr>
          <p:nvPr/>
        </p:nvSpPr>
        <p:spPr>
          <a:xfrm>
            <a:off x="7035512" y="856719"/>
            <a:ext cx="4309369" cy="514456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Deploy Hyper-V Replication Provider </a:t>
            </a:r>
            <a:r>
              <a:rPr lang="en-US" altLang="en-US" sz="1961" dirty="0">
                <a:solidFill>
                  <a:prstClr val="black"/>
                </a:solidFill>
                <a:latin typeface="Segoe UI"/>
              </a:rPr>
              <a:t>on Hyper-V host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solidFill>
                <a:srgbClr val="0070C0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Start replicating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your Windows and Linux servers using Azure Migrate: Server Migration 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The Hyper-V Replication Provider orchestrates </a:t>
            </a:r>
            <a:r>
              <a:rPr lang="en-US" altLang="en-US" sz="1961" dirty="0">
                <a:solidFill>
                  <a:prstClr val="black"/>
                </a:solidFill>
                <a:latin typeface="Segoe UI"/>
              </a:rPr>
              <a:t>the replication of your VM data to your Azure subscription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Perform test migrations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to a sandbox environment with no impact to production to validate migration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961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961" dirty="0">
                <a:solidFill>
                  <a:srgbClr val="0070C0"/>
                </a:solidFill>
                <a:latin typeface="Segoe UI"/>
              </a:rPr>
              <a:t>Migrate to Azure </a:t>
            </a:r>
            <a:r>
              <a:rPr lang="en-US" altLang="en-US" sz="196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zero data loss and minimal downtime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080CAE-B3A5-3243-8571-6E11D0D102EB}"/>
              </a:ext>
            </a:extLst>
          </p:cNvPr>
          <p:cNvCxnSpPr>
            <a:cxnSpLocks/>
          </p:cNvCxnSpPr>
          <p:nvPr/>
        </p:nvCxnSpPr>
        <p:spPr>
          <a:xfrm>
            <a:off x="7035513" y="1665716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ED24C-9818-A042-98F8-9843E0762355}"/>
              </a:ext>
            </a:extLst>
          </p:cNvPr>
          <p:cNvCxnSpPr>
            <a:cxnSpLocks/>
          </p:cNvCxnSpPr>
          <p:nvPr/>
        </p:nvCxnSpPr>
        <p:spPr>
          <a:xfrm>
            <a:off x="7035513" y="2811956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485E64-8737-DC44-B7AB-21AFC7A0877B}"/>
              </a:ext>
            </a:extLst>
          </p:cNvPr>
          <p:cNvCxnSpPr>
            <a:cxnSpLocks/>
          </p:cNvCxnSpPr>
          <p:nvPr/>
        </p:nvCxnSpPr>
        <p:spPr>
          <a:xfrm>
            <a:off x="7035513" y="4012353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6E3814-9A79-8841-AF25-EC711AD19365}"/>
              </a:ext>
            </a:extLst>
          </p:cNvPr>
          <p:cNvCxnSpPr>
            <a:cxnSpLocks/>
          </p:cNvCxnSpPr>
          <p:nvPr/>
        </p:nvCxnSpPr>
        <p:spPr>
          <a:xfrm>
            <a:off x="7035513" y="5222119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C3C9C2-772E-A840-81D3-26D7D98FC3F8}"/>
              </a:ext>
            </a:extLst>
          </p:cNvPr>
          <p:cNvGrpSpPr/>
          <p:nvPr/>
        </p:nvGrpSpPr>
        <p:grpSpPr>
          <a:xfrm>
            <a:off x="4491847" y="2454311"/>
            <a:ext cx="1322884" cy="578051"/>
            <a:chOff x="1671603" y="4900917"/>
            <a:chExt cx="1323259" cy="5782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DDC11CF-7D0D-F446-80E6-326F40D0C60A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78" name="Freeform 5">
                <a:extLst>
                  <a:ext uri="{FF2B5EF4-FFF2-40B4-BE49-F238E27FC236}">
                    <a16:creationId xmlns:a16="http://schemas.microsoft.com/office/drawing/2014/main" id="{421FFCE9-155A-4547-B2F0-3B6DABF1F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633C6F2D-852E-CE4B-A373-04D1087E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11A357-E3DF-5049-808C-3EBC1B21B0F9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76" name="Freeform 5">
                <a:extLst>
                  <a:ext uri="{FF2B5EF4-FFF2-40B4-BE49-F238E27FC236}">
                    <a16:creationId xmlns:a16="http://schemas.microsoft.com/office/drawing/2014/main" id="{07BF2B5E-ED48-E44C-B1BD-DE0390ED1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EC3DE67C-0968-6F4C-BFBC-6DB6597D9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4DC0CA-0352-1B47-85F7-8FD07DDC0E7E}"/>
              </a:ext>
            </a:extLst>
          </p:cNvPr>
          <p:cNvGrpSpPr/>
          <p:nvPr/>
        </p:nvGrpSpPr>
        <p:grpSpPr>
          <a:xfrm>
            <a:off x="562171" y="2454311"/>
            <a:ext cx="1322884" cy="578051"/>
            <a:chOff x="1671603" y="4900917"/>
            <a:chExt cx="1323259" cy="57821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727B8A2-AA7F-554F-BE32-750BCD0B52CD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2043B73E-3F4A-7549-856D-C9EC18F0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E8EE64C-74C2-CE42-B955-3EDD59598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D0C9218-78D0-3642-818F-C1C25188969A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0C0F5498-0412-AE44-B25C-4660B73F6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C0DF788B-36CC-D843-8125-7438C2CB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0A82CA0-3561-AF4F-B011-A8C03784A7FA}"/>
              </a:ext>
            </a:extLst>
          </p:cNvPr>
          <p:cNvSpPr txBox="1"/>
          <p:nvPr/>
        </p:nvSpPr>
        <p:spPr>
          <a:xfrm>
            <a:off x="411560" y="3073058"/>
            <a:ext cx="1732598" cy="43205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588"/>
              </a:spcAft>
            </a:pPr>
            <a:r>
              <a:rPr lang="en-US" sz="1028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Sandbox environment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701E66-0EA0-6847-A2BC-A27826CC25A9}"/>
              </a:ext>
            </a:extLst>
          </p:cNvPr>
          <p:cNvSpPr/>
          <p:nvPr/>
        </p:nvSpPr>
        <p:spPr bwMode="auto">
          <a:xfrm>
            <a:off x="411560" y="2327386"/>
            <a:ext cx="1641879" cy="1177727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1F3207-00F8-7946-9544-EEF4A1BC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Agentless Hyper-V: Process</a:t>
            </a:r>
            <a:br>
              <a:rPr lang="en-US" dirty="0"/>
            </a:br>
            <a:endParaRPr lang="en-US" dirty="0"/>
          </a:p>
        </p:txBody>
      </p:sp>
      <p:sp>
        <p:nvSpPr>
          <p:cNvPr id="4" name="bk object 17">
            <a:extLst>
              <a:ext uri="{FF2B5EF4-FFF2-40B4-BE49-F238E27FC236}">
                <a16:creationId xmlns:a16="http://schemas.microsoft.com/office/drawing/2014/main" id="{92ECA3BA-3FF4-401B-B2C8-371F4EB51C59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87D-E1FC-4C85-9245-9859A6C3F6DC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5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7" grpId="0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8A8FA-49C1-438D-A9C7-58F6D4A2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19" y="173301"/>
            <a:ext cx="9344651" cy="62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A1426B1-F541-43D0-B30C-00CB61A270EE}"/>
              </a:ext>
            </a:extLst>
          </p:cNvPr>
          <p:cNvSpPr txBox="1">
            <a:spLocks/>
          </p:cNvSpPr>
          <p:nvPr/>
        </p:nvSpPr>
        <p:spPr>
          <a:xfrm>
            <a:off x="6681960" y="3935745"/>
            <a:ext cx="5245383" cy="51445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Deploy Hyper-V Replication Provider </a:t>
            </a:r>
            <a:r>
              <a:rPr lang="en-US" altLang="en-US" sz="1372" dirty="0">
                <a:solidFill>
                  <a:prstClr val="black"/>
                </a:solidFill>
                <a:latin typeface="Segoe UI"/>
              </a:rPr>
              <a:t>on Hyper-V host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solidFill>
                <a:srgbClr val="0070C0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Start replicating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your Windows and Linux servers using Azure Migrate: Server Migration 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The Hyper-V Replication Provider orchestrates </a:t>
            </a:r>
            <a:r>
              <a:rPr lang="en-US" altLang="en-US" sz="1372" dirty="0">
                <a:solidFill>
                  <a:prstClr val="black"/>
                </a:solidFill>
                <a:latin typeface="Segoe UI"/>
              </a:rPr>
              <a:t>the replication of your VM data to your Azure subscription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Perform test migrations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to a sandbox environment with no impact to production to validate migration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372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372" dirty="0">
                <a:solidFill>
                  <a:srgbClr val="0070C0"/>
                </a:solidFill>
                <a:latin typeface="Segoe UI"/>
              </a:rPr>
              <a:t>Migrate to Azure </a:t>
            </a:r>
            <a:r>
              <a:rPr lang="en-US" altLang="en-US" sz="1372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zero data-loss and minimal downtime</a:t>
            </a:r>
          </a:p>
          <a:p>
            <a:pPr marL="228556" indent="-228556" defTabSz="932563"/>
            <a:endParaRPr lang="en-US" sz="220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A2EA3C5-B0AA-4F6F-A512-D0C8D550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8603" y="5442219"/>
            <a:ext cx="1693627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99A80-44B1-4DEE-BD84-0E347EEE9FA6}"/>
              </a:ext>
            </a:extLst>
          </p:cNvPr>
          <p:cNvSpPr txBox="1">
            <a:spLocks/>
          </p:cNvSpPr>
          <p:nvPr/>
        </p:nvSpPr>
        <p:spPr>
          <a:xfrm>
            <a:off x="589825" y="1131309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2745" i="1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0A6F2-BB9C-D44C-BFB2-70A08462DA32}"/>
              </a:ext>
            </a:extLst>
          </p:cNvPr>
          <p:cNvSpPr/>
          <p:nvPr/>
        </p:nvSpPr>
        <p:spPr bwMode="auto">
          <a:xfrm>
            <a:off x="6324224" y="487"/>
            <a:ext cx="5867777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1B1FB0-A27F-1449-915F-F22C1C71815A}"/>
              </a:ext>
            </a:extLst>
          </p:cNvPr>
          <p:cNvGrpSpPr/>
          <p:nvPr/>
        </p:nvGrpSpPr>
        <p:grpSpPr>
          <a:xfrm>
            <a:off x="2147332" y="1861932"/>
            <a:ext cx="2071100" cy="2069512"/>
            <a:chOff x="1622425" y="1333500"/>
            <a:chExt cx="2071688" cy="2070100"/>
          </a:xfrm>
          <a:effectLst>
            <a:outerShdw blurRad="381000" sx="81000" sy="81000" algn="ctr" rotWithShape="0">
              <a:prstClr val="black">
                <a:alpha val="16000"/>
              </a:prst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E94AE1-AF8A-0843-94DF-5E55447E8705}"/>
                </a:ext>
              </a:extLst>
            </p:cNvPr>
            <p:cNvGrpSpPr/>
            <p:nvPr/>
          </p:nvGrpSpPr>
          <p:grpSpPr>
            <a:xfrm>
              <a:off x="1622425" y="1333500"/>
              <a:ext cx="2071688" cy="2070100"/>
              <a:chOff x="1622425" y="1333500"/>
              <a:chExt cx="2071688" cy="2070100"/>
            </a:xfrm>
          </p:grpSpPr>
          <p:sp>
            <p:nvSpPr>
              <p:cNvPr id="39" name="AutoShape 6">
                <a:extLst>
                  <a:ext uri="{FF2B5EF4-FFF2-40B4-BE49-F238E27FC236}">
                    <a16:creationId xmlns:a16="http://schemas.microsoft.com/office/drawing/2014/main" id="{115333BE-99D2-5945-8560-F507AE7179F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22425" y="1333500"/>
                <a:ext cx="2068513" cy="207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3779236-20DC-4248-AA78-9360F9E9F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513" y="1528763"/>
                <a:ext cx="2006600" cy="1255713"/>
              </a:xfrm>
              <a:custGeom>
                <a:avLst/>
                <a:gdLst>
                  <a:gd name="T0" fmla="*/ 100 w 400"/>
                  <a:gd name="T1" fmla="*/ 50 h 250"/>
                  <a:gd name="T2" fmla="*/ 100 w 400"/>
                  <a:gd name="T3" fmla="*/ 50 h 250"/>
                  <a:gd name="T4" fmla="*/ 61 w 400"/>
                  <a:gd name="T5" fmla="*/ 58 h 250"/>
                  <a:gd name="T6" fmla="*/ 29 w 400"/>
                  <a:gd name="T7" fmla="*/ 79 h 250"/>
                  <a:gd name="T8" fmla="*/ 8 w 400"/>
                  <a:gd name="T9" fmla="*/ 111 h 250"/>
                  <a:gd name="T10" fmla="*/ 0 w 400"/>
                  <a:gd name="T11" fmla="*/ 150 h 250"/>
                  <a:gd name="T12" fmla="*/ 8 w 400"/>
                  <a:gd name="T13" fmla="*/ 189 h 250"/>
                  <a:gd name="T14" fmla="*/ 29 w 400"/>
                  <a:gd name="T15" fmla="*/ 221 h 250"/>
                  <a:gd name="T16" fmla="*/ 61 w 400"/>
                  <a:gd name="T17" fmla="*/ 242 h 250"/>
                  <a:gd name="T18" fmla="*/ 100 w 400"/>
                  <a:gd name="T19" fmla="*/ 250 h 250"/>
                  <a:gd name="T20" fmla="*/ 106 w 400"/>
                  <a:gd name="T21" fmla="*/ 250 h 250"/>
                  <a:gd name="T22" fmla="*/ 200 w 400"/>
                  <a:gd name="T23" fmla="*/ 156 h 250"/>
                  <a:gd name="T24" fmla="*/ 294 w 400"/>
                  <a:gd name="T25" fmla="*/ 250 h 250"/>
                  <a:gd name="T26" fmla="*/ 325 w 400"/>
                  <a:gd name="T27" fmla="*/ 250 h 250"/>
                  <a:gd name="T28" fmla="*/ 354 w 400"/>
                  <a:gd name="T29" fmla="*/ 244 h 250"/>
                  <a:gd name="T30" fmla="*/ 378 w 400"/>
                  <a:gd name="T31" fmla="*/ 228 h 250"/>
                  <a:gd name="T32" fmla="*/ 394 w 400"/>
                  <a:gd name="T33" fmla="*/ 204 h 250"/>
                  <a:gd name="T34" fmla="*/ 400 w 400"/>
                  <a:gd name="T35" fmla="*/ 175 h 250"/>
                  <a:gd name="T36" fmla="*/ 394 w 400"/>
                  <a:gd name="T37" fmla="*/ 146 h 250"/>
                  <a:gd name="T38" fmla="*/ 378 w 400"/>
                  <a:gd name="T39" fmla="*/ 122 h 250"/>
                  <a:gd name="T40" fmla="*/ 354 w 400"/>
                  <a:gd name="T41" fmla="*/ 106 h 250"/>
                  <a:gd name="T42" fmla="*/ 324 w 400"/>
                  <a:gd name="T43" fmla="*/ 100 h 250"/>
                  <a:gd name="T44" fmla="*/ 312 w 400"/>
                  <a:gd name="T45" fmla="*/ 60 h 250"/>
                  <a:gd name="T46" fmla="*/ 287 w 400"/>
                  <a:gd name="T47" fmla="*/ 29 h 250"/>
                  <a:gd name="T48" fmla="*/ 253 w 400"/>
                  <a:gd name="T49" fmla="*/ 8 h 250"/>
                  <a:gd name="T50" fmla="*/ 212 w 400"/>
                  <a:gd name="T51" fmla="*/ 0 h 250"/>
                  <a:gd name="T52" fmla="*/ 184 w 400"/>
                  <a:gd name="T53" fmla="*/ 4 h 250"/>
                  <a:gd name="T54" fmla="*/ 158 w 400"/>
                  <a:gd name="T55" fmla="*/ 14 h 250"/>
                  <a:gd name="T56" fmla="*/ 136 w 400"/>
                  <a:gd name="T57" fmla="*/ 30 h 250"/>
                  <a:gd name="T58" fmla="*/ 118 w 400"/>
                  <a:gd name="T59" fmla="*/ 52 h 250"/>
                  <a:gd name="T60" fmla="*/ 100 w 400"/>
                  <a:gd name="T61" fmla="*/ 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0" h="250">
                    <a:moveTo>
                      <a:pt x="100" y="50"/>
                    </a:moveTo>
                    <a:lnTo>
                      <a:pt x="100" y="50"/>
                    </a:lnTo>
                    <a:cubicBezTo>
                      <a:pt x="86" y="50"/>
                      <a:pt x="73" y="53"/>
                      <a:pt x="61" y="58"/>
                    </a:cubicBezTo>
                    <a:cubicBezTo>
                      <a:pt x="49" y="63"/>
                      <a:pt x="38" y="70"/>
                      <a:pt x="29" y="79"/>
                    </a:cubicBezTo>
                    <a:cubicBezTo>
                      <a:pt x="20" y="88"/>
                      <a:pt x="13" y="99"/>
                      <a:pt x="8" y="111"/>
                    </a:cubicBezTo>
                    <a:cubicBezTo>
                      <a:pt x="2" y="123"/>
                      <a:pt x="0" y="136"/>
                      <a:pt x="0" y="150"/>
                    </a:cubicBezTo>
                    <a:cubicBezTo>
                      <a:pt x="0" y="164"/>
                      <a:pt x="2" y="177"/>
                      <a:pt x="8" y="189"/>
                    </a:cubicBezTo>
                    <a:cubicBezTo>
                      <a:pt x="13" y="201"/>
                      <a:pt x="20" y="212"/>
                      <a:pt x="29" y="221"/>
                    </a:cubicBezTo>
                    <a:cubicBezTo>
                      <a:pt x="38" y="230"/>
                      <a:pt x="49" y="237"/>
                      <a:pt x="61" y="242"/>
                    </a:cubicBezTo>
                    <a:cubicBezTo>
                      <a:pt x="73" y="247"/>
                      <a:pt x="86" y="250"/>
                      <a:pt x="100" y="250"/>
                    </a:cubicBezTo>
                    <a:lnTo>
                      <a:pt x="106" y="250"/>
                    </a:lnTo>
                    <a:lnTo>
                      <a:pt x="200" y="156"/>
                    </a:lnTo>
                    <a:lnTo>
                      <a:pt x="294" y="250"/>
                    </a:lnTo>
                    <a:lnTo>
                      <a:pt x="325" y="250"/>
                    </a:lnTo>
                    <a:cubicBezTo>
                      <a:pt x="335" y="250"/>
                      <a:pt x="345" y="248"/>
                      <a:pt x="354" y="244"/>
                    </a:cubicBezTo>
                    <a:cubicBezTo>
                      <a:pt x="363" y="240"/>
                      <a:pt x="371" y="235"/>
                      <a:pt x="378" y="228"/>
                    </a:cubicBezTo>
                    <a:cubicBezTo>
                      <a:pt x="385" y="221"/>
                      <a:pt x="390" y="213"/>
                      <a:pt x="394" y="204"/>
                    </a:cubicBezTo>
                    <a:cubicBezTo>
                      <a:pt x="398" y="195"/>
                      <a:pt x="400" y="185"/>
                      <a:pt x="400" y="175"/>
                    </a:cubicBezTo>
                    <a:cubicBezTo>
                      <a:pt x="400" y="164"/>
                      <a:pt x="398" y="155"/>
                      <a:pt x="394" y="146"/>
                    </a:cubicBezTo>
                    <a:cubicBezTo>
                      <a:pt x="390" y="136"/>
                      <a:pt x="384" y="129"/>
                      <a:pt x="378" y="122"/>
                    </a:cubicBezTo>
                    <a:cubicBezTo>
                      <a:pt x="371" y="115"/>
                      <a:pt x="363" y="110"/>
                      <a:pt x="354" y="106"/>
                    </a:cubicBezTo>
                    <a:cubicBezTo>
                      <a:pt x="344" y="102"/>
                      <a:pt x="335" y="100"/>
                      <a:pt x="324" y="100"/>
                    </a:cubicBezTo>
                    <a:cubicBezTo>
                      <a:pt x="322" y="86"/>
                      <a:pt x="318" y="73"/>
                      <a:pt x="312" y="60"/>
                    </a:cubicBezTo>
                    <a:cubicBezTo>
                      <a:pt x="305" y="48"/>
                      <a:pt x="297" y="38"/>
                      <a:pt x="287" y="29"/>
                    </a:cubicBezTo>
                    <a:cubicBezTo>
                      <a:pt x="277" y="20"/>
                      <a:pt x="266" y="13"/>
                      <a:pt x="253" y="8"/>
                    </a:cubicBezTo>
                    <a:cubicBezTo>
                      <a:pt x="240" y="3"/>
                      <a:pt x="227" y="0"/>
                      <a:pt x="212" y="0"/>
                    </a:cubicBezTo>
                    <a:cubicBezTo>
                      <a:pt x="203" y="0"/>
                      <a:pt x="193" y="1"/>
                      <a:pt x="184" y="4"/>
                    </a:cubicBezTo>
                    <a:cubicBezTo>
                      <a:pt x="175" y="6"/>
                      <a:pt x="166" y="9"/>
                      <a:pt x="158" y="14"/>
                    </a:cubicBezTo>
                    <a:cubicBezTo>
                      <a:pt x="150" y="18"/>
                      <a:pt x="143" y="24"/>
                      <a:pt x="136" y="30"/>
                    </a:cubicBezTo>
                    <a:cubicBezTo>
                      <a:pt x="129" y="36"/>
                      <a:pt x="123" y="44"/>
                      <a:pt x="118" y="52"/>
                    </a:cubicBezTo>
                    <a:cubicBezTo>
                      <a:pt x="112" y="51"/>
                      <a:pt x="106" y="50"/>
                      <a:pt x="100" y="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0">
                <a:solidFill>
                  <a:srgbClr val="0078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DD68AFD8-4A34-D74D-8249-6AC4D980D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2533650"/>
              <a:ext cx="631825" cy="692150"/>
            </a:xfrm>
            <a:custGeom>
              <a:avLst/>
              <a:gdLst>
                <a:gd name="T0" fmla="*/ 76 w 126"/>
                <a:gd name="T1" fmla="*/ 138 h 138"/>
                <a:gd name="T2" fmla="*/ 76 w 126"/>
                <a:gd name="T3" fmla="*/ 138 h 138"/>
                <a:gd name="T4" fmla="*/ 76 w 126"/>
                <a:gd name="T5" fmla="*/ 51 h 138"/>
                <a:gd name="T6" fmla="*/ 107 w 126"/>
                <a:gd name="T7" fmla="*/ 81 h 138"/>
                <a:gd name="T8" fmla="*/ 126 w 126"/>
                <a:gd name="T9" fmla="*/ 62 h 138"/>
                <a:gd name="T10" fmla="*/ 63 w 126"/>
                <a:gd name="T11" fmla="*/ 0 h 138"/>
                <a:gd name="T12" fmla="*/ 0 w 126"/>
                <a:gd name="T13" fmla="*/ 62 h 138"/>
                <a:gd name="T14" fmla="*/ 19 w 126"/>
                <a:gd name="T15" fmla="*/ 81 h 138"/>
                <a:gd name="T16" fmla="*/ 49 w 126"/>
                <a:gd name="T17" fmla="*/ 51 h 138"/>
                <a:gd name="T18" fmla="*/ 49 w 126"/>
                <a:gd name="T19" fmla="*/ 138 h 138"/>
                <a:gd name="T20" fmla="*/ 76 w 126"/>
                <a:gd name="T2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38">
                  <a:moveTo>
                    <a:pt x="76" y="138"/>
                  </a:moveTo>
                  <a:lnTo>
                    <a:pt x="76" y="138"/>
                  </a:lnTo>
                  <a:lnTo>
                    <a:pt x="76" y="51"/>
                  </a:lnTo>
                  <a:lnTo>
                    <a:pt x="107" y="81"/>
                  </a:lnTo>
                  <a:lnTo>
                    <a:pt x="126" y="62"/>
                  </a:lnTo>
                  <a:lnTo>
                    <a:pt x="63" y="0"/>
                  </a:lnTo>
                  <a:lnTo>
                    <a:pt x="0" y="62"/>
                  </a:lnTo>
                  <a:lnTo>
                    <a:pt x="19" y="81"/>
                  </a:lnTo>
                  <a:lnTo>
                    <a:pt x="49" y="51"/>
                  </a:lnTo>
                  <a:lnTo>
                    <a:pt x="49" y="138"/>
                  </a:lnTo>
                  <a:lnTo>
                    <a:pt x="76" y="138"/>
                  </a:lnTo>
                  <a:close/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0DF5FE6-B631-2F4C-8217-97B0C9DDA9CD}"/>
              </a:ext>
            </a:extLst>
          </p:cNvPr>
          <p:cNvSpPr txBox="1">
            <a:spLocks/>
          </p:cNvSpPr>
          <p:nvPr/>
        </p:nvSpPr>
        <p:spPr>
          <a:xfrm>
            <a:off x="7035513" y="856719"/>
            <a:ext cx="4592072" cy="514456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Deploy Replication appliance (also known as configuration server) </a:t>
            </a:r>
            <a:r>
              <a:rPr lang="en-US" altLang="en-US" sz="1765" dirty="0">
                <a:solidFill>
                  <a:prstClr val="black"/>
                </a:solidFill>
                <a:latin typeface="Segoe UI"/>
              </a:rPr>
              <a:t>in your source environment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765" dirty="0">
              <a:solidFill>
                <a:srgbClr val="0070C0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Install Mobility Service </a:t>
            </a:r>
            <a:r>
              <a:rPr lang="en-US" altLang="en-US" sz="1765" dirty="0">
                <a:solidFill>
                  <a:prstClr val="black"/>
                </a:solidFill>
                <a:latin typeface="Segoe UI"/>
              </a:rPr>
              <a:t>on the servers to be migrated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765" dirty="0">
              <a:solidFill>
                <a:srgbClr val="0070C0"/>
              </a:soli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Start replicating </a:t>
            </a:r>
            <a:r>
              <a:rPr lang="en-US" alt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your Windows and Linux servers using Azure Migrate: Server Migration 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76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Replication appliance orchestrates </a:t>
            </a:r>
            <a:r>
              <a:rPr lang="en-US" alt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the replication of your VM data to your Azure subscription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76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Perform test migrations </a:t>
            </a:r>
            <a:r>
              <a:rPr lang="en-US" alt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to a sandbox environment with no impact to production to validate migration</a:t>
            </a: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76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896181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765" dirty="0">
                <a:solidFill>
                  <a:srgbClr val="0070C0"/>
                </a:solidFill>
                <a:latin typeface="Segoe UI"/>
              </a:rPr>
              <a:t>Migrate </a:t>
            </a:r>
            <a:r>
              <a:rPr lang="en-US" altLang="en-US" sz="176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minimal downtime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080CAE-B3A5-3243-8571-6E11D0D102EB}"/>
              </a:ext>
            </a:extLst>
          </p:cNvPr>
          <p:cNvCxnSpPr>
            <a:cxnSpLocks/>
          </p:cNvCxnSpPr>
          <p:nvPr/>
        </p:nvCxnSpPr>
        <p:spPr>
          <a:xfrm>
            <a:off x="7035513" y="1665716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ED24C-9818-A042-98F8-9843E0762355}"/>
              </a:ext>
            </a:extLst>
          </p:cNvPr>
          <p:cNvCxnSpPr>
            <a:cxnSpLocks/>
          </p:cNvCxnSpPr>
          <p:nvPr/>
        </p:nvCxnSpPr>
        <p:spPr>
          <a:xfrm>
            <a:off x="7035513" y="2495053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485E64-8737-DC44-B7AB-21AFC7A0877B}"/>
              </a:ext>
            </a:extLst>
          </p:cNvPr>
          <p:cNvCxnSpPr>
            <a:cxnSpLocks/>
          </p:cNvCxnSpPr>
          <p:nvPr/>
        </p:nvCxnSpPr>
        <p:spPr>
          <a:xfrm>
            <a:off x="7035513" y="3585395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6E3814-9A79-8841-AF25-EC711AD19365}"/>
              </a:ext>
            </a:extLst>
          </p:cNvPr>
          <p:cNvCxnSpPr>
            <a:cxnSpLocks/>
          </p:cNvCxnSpPr>
          <p:nvPr/>
        </p:nvCxnSpPr>
        <p:spPr>
          <a:xfrm>
            <a:off x="7035513" y="4623778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C3C9C2-772E-A840-81D3-26D7D98FC3F8}"/>
              </a:ext>
            </a:extLst>
          </p:cNvPr>
          <p:cNvGrpSpPr/>
          <p:nvPr/>
        </p:nvGrpSpPr>
        <p:grpSpPr>
          <a:xfrm>
            <a:off x="4491847" y="2454311"/>
            <a:ext cx="1322884" cy="578051"/>
            <a:chOff x="1671603" y="4900917"/>
            <a:chExt cx="1323259" cy="57821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DDC11CF-7D0D-F446-80E6-326F40D0C60A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78" name="Freeform 5">
                <a:extLst>
                  <a:ext uri="{FF2B5EF4-FFF2-40B4-BE49-F238E27FC236}">
                    <a16:creationId xmlns:a16="http://schemas.microsoft.com/office/drawing/2014/main" id="{421FFCE9-155A-4547-B2F0-3B6DABF1F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633C6F2D-852E-CE4B-A373-04D1087E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11A357-E3DF-5049-808C-3EBC1B21B0F9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76" name="Freeform 5">
                <a:extLst>
                  <a:ext uri="{FF2B5EF4-FFF2-40B4-BE49-F238E27FC236}">
                    <a16:creationId xmlns:a16="http://schemas.microsoft.com/office/drawing/2014/main" id="{07BF2B5E-ED48-E44C-B1BD-DE0390ED1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EC3DE67C-0968-6F4C-BFBC-6DB6597D9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4DC0CA-0352-1B47-85F7-8FD07DDC0E7E}"/>
              </a:ext>
            </a:extLst>
          </p:cNvPr>
          <p:cNvGrpSpPr/>
          <p:nvPr/>
        </p:nvGrpSpPr>
        <p:grpSpPr>
          <a:xfrm>
            <a:off x="562171" y="2454311"/>
            <a:ext cx="1322884" cy="578051"/>
            <a:chOff x="1671603" y="4900917"/>
            <a:chExt cx="1323259" cy="57821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727B8A2-AA7F-554F-BE32-750BCD0B52CD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2043B73E-3F4A-7549-856D-C9EC18F0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E8EE64C-74C2-CE42-B955-3EDD59598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D0C9218-78D0-3642-818F-C1C25188969A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0C0F5498-0412-AE44-B25C-4660B73F6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C0DF788B-36CC-D843-8125-7438C2CB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0A82CA0-3561-AF4F-B011-A8C03784A7FA}"/>
              </a:ext>
            </a:extLst>
          </p:cNvPr>
          <p:cNvSpPr txBox="1"/>
          <p:nvPr/>
        </p:nvSpPr>
        <p:spPr>
          <a:xfrm>
            <a:off x="411560" y="3073058"/>
            <a:ext cx="1732598" cy="43205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588"/>
              </a:spcAft>
            </a:pPr>
            <a:r>
              <a:rPr lang="en-US" sz="1028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Sandbox environment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701E66-0EA0-6847-A2BC-A27826CC25A9}"/>
              </a:ext>
            </a:extLst>
          </p:cNvPr>
          <p:cNvSpPr/>
          <p:nvPr/>
        </p:nvSpPr>
        <p:spPr bwMode="auto">
          <a:xfrm>
            <a:off x="411560" y="2327386"/>
            <a:ext cx="1641879" cy="1177727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5CEAEF-2CFC-5444-80E7-D6BD1F5BC57D}"/>
              </a:ext>
            </a:extLst>
          </p:cNvPr>
          <p:cNvCxnSpPr>
            <a:cxnSpLocks/>
          </p:cNvCxnSpPr>
          <p:nvPr/>
        </p:nvCxnSpPr>
        <p:spPr>
          <a:xfrm>
            <a:off x="7035513" y="5697404"/>
            <a:ext cx="4592072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3" name="Group 12">
            <a:extLst>
              <a:ext uri="{FF2B5EF4-FFF2-40B4-BE49-F238E27FC236}">
                <a16:creationId xmlns:a16="http://schemas.microsoft.com/office/drawing/2014/main" id="{1375FA1D-387A-8442-B567-CCFFF9473E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81461" y="3961312"/>
            <a:ext cx="647462" cy="644395"/>
            <a:chOff x="1297" y="2230"/>
            <a:chExt cx="633" cy="630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F7A3CB0-C955-4F47-AD71-69037857F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2230"/>
              <a:ext cx="633" cy="474"/>
            </a:xfrm>
            <a:custGeom>
              <a:avLst/>
              <a:gdLst>
                <a:gd name="T0" fmla="*/ 416 w 426"/>
                <a:gd name="T1" fmla="*/ 8 h 319"/>
                <a:gd name="T2" fmla="*/ 416 w 426"/>
                <a:gd name="T3" fmla="*/ 8 h 319"/>
                <a:gd name="T4" fmla="*/ 406 w 426"/>
                <a:gd name="T5" fmla="*/ 2 h 319"/>
                <a:gd name="T6" fmla="*/ 393 w 426"/>
                <a:gd name="T7" fmla="*/ 0 h 319"/>
                <a:gd name="T8" fmla="*/ 33 w 426"/>
                <a:gd name="T9" fmla="*/ 0 h 319"/>
                <a:gd name="T10" fmla="*/ 20 w 426"/>
                <a:gd name="T11" fmla="*/ 2 h 319"/>
                <a:gd name="T12" fmla="*/ 9 w 426"/>
                <a:gd name="T13" fmla="*/ 8 h 319"/>
                <a:gd name="T14" fmla="*/ 2 w 426"/>
                <a:gd name="T15" fmla="*/ 19 h 319"/>
                <a:gd name="T16" fmla="*/ 0 w 426"/>
                <a:gd name="T17" fmla="*/ 32 h 319"/>
                <a:gd name="T18" fmla="*/ 0 w 426"/>
                <a:gd name="T19" fmla="*/ 285 h 319"/>
                <a:gd name="T20" fmla="*/ 2 w 426"/>
                <a:gd name="T21" fmla="*/ 298 h 319"/>
                <a:gd name="T22" fmla="*/ 9 w 426"/>
                <a:gd name="T23" fmla="*/ 309 h 319"/>
                <a:gd name="T24" fmla="*/ 20 w 426"/>
                <a:gd name="T25" fmla="*/ 316 h 319"/>
                <a:gd name="T26" fmla="*/ 33 w 426"/>
                <a:gd name="T27" fmla="*/ 319 h 319"/>
                <a:gd name="T28" fmla="*/ 193 w 426"/>
                <a:gd name="T29" fmla="*/ 319 h 319"/>
                <a:gd name="T30" fmla="*/ 196 w 426"/>
                <a:gd name="T31" fmla="*/ 317 h 319"/>
                <a:gd name="T32" fmla="*/ 180 w 426"/>
                <a:gd name="T33" fmla="*/ 307 h 319"/>
                <a:gd name="T34" fmla="*/ 186 w 426"/>
                <a:gd name="T35" fmla="*/ 292 h 319"/>
                <a:gd name="T36" fmla="*/ 33 w 426"/>
                <a:gd name="T37" fmla="*/ 292 h 319"/>
                <a:gd name="T38" fmla="*/ 28 w 426"/>
                <a:gd name="T39" fmla="*/ 290 h 319"/>
                <a:gd name="T40" fmla="*/ 26 w 426"/>
                <a:gd name="T41" fmla="*/ 285 h 319"/>
                <a:gd name="T42" fmla="*/ 26 w 426"/>
                <a:gd name="T43" fmla="*/ 32 h 319"/>
                <a:gd name="T44" fmla="*/ 28 w 426"/>
                <a:gd name="T45" fmla="*/ 27 h 319"/>
                <a:gd name="T46" fmla="*/ 33 w 426"/>
                <a:gd name="T47" fmla="*/ 25 h 319"/>
                <a:gd name="T48" fmla="*/ 393 w 426"/>
                <a:gd name="T49" fmla="*/ 25 h 319"/>
                <a:gd name="T50" fmla="*/ 398 w 426"/>
                <a:gd name="T51" fmla="*/ 27 h 319"/>
                <a:gd name="T52" fmla="*/ 399 w 426"/>
                <a:gd name="T53" fmla="*/ 32 h 319"/>
                <a:gd name="T54" fmla="*/ 399 w 426"/>
                <a:gd name="T55" fmla="*/ 206 h 319"/>
                <a:gd name="T56" fmla="*/ 411 w 426"/>
                <a:gd name="T57" fmla="*/ 211 h 319"/>
                <a:gd name="T58" fmla="*/ 407 w 426"/>
                <a:gd name="T59" fmla="*/ 230 h 319"/>
                <a:gd name="T60" fmla="*/ 425 w 426"/>
                <a:gd name="T61" fmla="*/ 225 h 319"/>
                <a:gd name="T62" fmla="*/ 426 w 426"/>
                <a:gd name="T63" fmla="*/ 227 h 319"/>
                <a:gd name="T64" fmla="*/ 426 w 426"/>
                <a:gd name="T65" fmla="*/ 32 h 319"/>
                <a:gd name="T66" fmla="*/ 424 w 426"/>
                <a:gd name="T67" fmla="*/ 19 h 319"/>
                <a:gd name="T68" fmla="*/ 416 w 426"/>
                <a:gd name="T69" fmla="*/ 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319">
                  <a:moveTo>
                    <a:pt x="416" y="8"/>
                  </a:moveTo>
                  <a:lnTo>
                    <a:pt x="416" y="8"/>
                  </a:lnTo>
                  <a:cubicBezTo>
                    <a:pt x="413" y="5"/>
                    <a:pt x="410" y="3"/>
                    <a:pt x="406" y="2"/>
                  </a:cubicBezTo>
                  <a:cubicBezTo>
                    <a:pt x="402" y="0"/>
                    <a:pt x="397" y="0"/>
                    <a:pt x="393" y="0"/>
                  </a:cubicBezTo>
                  <a:lnTo>
                    <a:pt x="33" y="0"/>
                  </a:lnTo>
                  <a:cubicBezTo>
                    <a:pt x="28" y="0"/>
                    <a:pt x="24" y="0"/>
                    <a:pt x="20" y="2"/>
                  </a:cubicBezTo>
                  <a:cubicBezTo>
                    <a:pt x="16" y="3"/>
                    <a:pt x="12" y="5"/>
                    <a:pt x="9" y="8"/>
                  </a:cubicBezTo>
                  <a:cubicBezTo>
                    <a:pt x="6" y="11"/>
                    <a:pt x="4" y="15"/>
                    <a:pt x="2" y="19"/>
                  </a:cubicBezTo>
                  <a:cubicBezTo>
                    <a:pt x="0" y="23"/>
                    <a:pt x="0" y="27"/>
                    <a:pt x="0" y="32"/>
                  </a:cubicBezTo>
                  <a:lnTo>
                    <a:pt x="0" y="285"/>
                  </a:lnTo>
                  <a:cubicBezTo>
                    <a:pt x="0" y="290"/>
                    <a:pt x="0" y="294"/>
                    <a:pt x="2" y="298"/>
                  </a:cubicBezTo>
                  <a:cubicBezTo>
                    <a:pt x="4" y="302"/>
                    <a:pt x="6" y="306"/>
                    <a:pt x="9" y="309"/>
                  </a:cubicBezTo>
                  <a:cubicBezTo>
                    <a:pt x="12" y="312"/>
                    <a:pt x="16" y="314"/>
                    <a:pt x="20" y="316"/>
                  </a:cubicBezTo>
                  <a:cubicBezTo>
                    <a:pt x="24" y="318"/>
                    <a:pt x="28" y="319"/>
                    <a:pt x="33" y="319"/>
                  </a:cubicBezTo>
                  <a:lnTo>
                    <a:pt x="193" y="319"/>
                  </a:lnTo>
                  <a:lnTo>
                    <a:pt x="196" y="317"/>
                  </a:lnTo>
                  <a:lnTo>
                    <a:pt x="180" y="307"/>
                  </a:lnTo>
                  <a:lnTo>
                    <a:pt x="186" y="292"/>
                  </a:lnTo>
                  <a:lnTo>
                    <a:pt x="33" y="292"/>
                  </a:lnTo>
                  <a:cubicBezTo>
                    <a:pt x="31" y="292"/>
                    <a:pt x="29" y="291"/>
                    <a:pt x="28" y="290"/>
                  </a:cubicBezTo>
                  <a:cubicBezTo>
                    <a:pt x="27" y="289"/>
                    <a:pt x="26" y="287"/>
                    <a:pt x="26" y="285"/>
                  </a:cubicBezTo>
                  <a:lnTo>
                    <a:pt x="26" y="32"/>
                  </a:lnTo>
                  <a:cubicBezTo>
                    <a:pt x="26" y="30"/>
                    <a:pt x="27" y="28"/>
                    <a:pt x="28" y="27"/>
                  </a:cubicBezTo>
                  <a:cubicBezTo>
                    <a:pt x="29" y="26"/>
                    <a:pt x="31" y="25"/>
                    <a:pt x="33" y="25"/>
                  </a:cubicBezTo>
                  <a:lnTo>
                    <a:pt x="393" y="25"/>
                  </a:lnTo>
                  <a:cubicBezTo>
                    <a:pt x="395" y="25"/>
                    <a:pt x="396" y="26"/>
                    <a:pt x="398" y="27"/>
                  </a:cubicBezTo>
                  <a:cubicBezTo>
                    <a:pt x="399" y="28"/>
                    <a:pt x="399" y="30"/>
                    <a:pt x="399" y="32"/>
                  </a:cubicBezTo>
                  <a:lnTo>
                    <a:pt x="399" y="206"/>
                  </a:lnTo>
                  <a:lnTo>
                    <a:pt x="411" y="211"/>
                  </a:lnTo>
                  <a:lnTo>
                    <a:pt x="407" y="230"/>
                  </a:lnTo>
                  <a:lnTo>
                    <a:pt x="425" y="225"/>
                  </a:lnTo>
                  <a:lnTo>
                    <a:pt x="426" y="227"/>
                  </a:lnTo>
                  <a:lnTo>
                    <a:pt x="426" y="32"/>
                  </a:lnTo>
                  <a:cubicBezTo>
                    <a:pt x="426" y="27"/>
                    <a:pt x="425" y="23"/>
                    <a:pt x="424" y="19"/>
                  </a:cubicBezTo>
                  <a:cubicBezTo>
                    <a:pt x="422" y="15"/>
                    <a:pt x="419" y="11"/>
                    <a:pt x="416" y="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9CF4582-4C7B-B94B-9EEA-113FC7CF6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" y="2585"/>
              <a:ext cx="73" cy="38"/>
            </a:xfrm>
            <a:custGeom>
              <a:avLst/>
              <a:gdLst>
                <a:gd name="T0" fmla="*/ 0 w 49"/>
                <a:gd name="T1" fmla="*/ 0 h 26"/>
                <a:gd name="T2" fmla="*/ 0 w 49"/>
                <a:gd name="T3" fmla="*/ 0 h 26"/>
                <a:gd name="T4" fmla="*/ 0 w 49"/>
                <a:gd name="T5" fmla="*/ 26 h 26"/>
                <a:gd name="T6" fmla="*/ 27 w 49"/>
                <a:gd name="T7" fmla="*/ 26 h 26"/>
                <a:gd name="T8" fmla="*/ 38 w 49"/>
                <a:gd name="T9" fmla="*/ 26 h 26"/>
                <a:gd name="T10" fmla="*/ 49 w 49"/>
                <a:gd name="T11" fmla="*/ 0 h 26"/>
                <a:gd name="T12" fmla="*/ 27 w 49"/>
                <a:gd name="T13" fmla="*/ 0 h 26"/>
                <a:gd name="T14" fmla="*/ 0 w 4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6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8" y="26"/>
                  </a:lnTo>
                  <a:lnTo>
                    <a:pt x="4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873EFDA-12EC-BB49-8CD5-D3BEDDBA6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667"/>
              <a:ext cx="3" cy="6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B48F76AB-B94B-7145-8C8E-B6596729D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" y="2543"/>
              <a:ext cx="316" cy="317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B1A1C6EA-3015-344D-9AD4-89780667D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2681"/>
              <a:ext cx="38" cy="39"/>
            </a:xfrm>
            <a:custGeom>
              <a:avLst/>
              <a:gdLst>
                <a:gd name="T0" fmla="*/ 21 w 25"/>
                <a:gd name="T1" fmla="*/ 4 h 26"/>
                <a:gd name="T2" fmla="*/ 21 w 25"/>
                <a:gd name="T3" fmla="*/ 4 h 26"/>
                <a:gd name="T4" fmla="*/ 17 w 25"/>
                <a:gd name="T5" fmla="*/ 1 h 26"/>
                <a:gd name="T6" fmla="*/ 12 w 25"/>
                <a:gd name="T7" fmla="*/ 0 h 26"/>
                <a:gd name="T8" fmla="*/ 8 w 25"/>
                <a:gd name="T9" fmla="*/ 1 h 26"/>
                <a:gd name="T10" fmla="*/ 3 w 25"/>
                <a:gd name="T11" fmla="*/ 4 h 26"/>
                <a:gd name="T12" fmla="*/ 1 w 25"/>
                <a:gd name="T13" fmla="*/ 8 h 26"/>
                <a:gd name="T14" fmla="*/ 0 w 25"/>
                <a:gd name="T15" fmla="*/ 13 h 26"/>
                <a:gd name="T16" fmla="*/ 0 w 25"/>
                <a:gd name="T17" fmla="*/ 15 h 26"/>
                <a:gd name="T18" fmla="*/ 1 w 25"/>
                <a:gd name="T19" fmla="*/ 18 h 26"/>
                <a:gd name="T20" fmla="*/ 3 w 25"/>
                <a:gd name="T21" fmla="*/ 22 h 26"/>
                <a:gd name="T22" fmla="*/ 8 w 25"/>
                <a:gd name="T23" fmla="*/ 25 h 26"/>
                <a:gd name="T24" fmla="*/ 12 w 25"/>
                <a:gd name="T25" fmla="*/ 26 h 26"/>
                <a:gd name="T26" fmla="*/ 17 w 25"/>
                <a:gd name="T27" fmla="*/ 25 h 26"/>
                <a:gd name="T28" fmla="*/ 21 w 25"/>
                <a:gd name="T29" fmla="*/ 22 h 26"/>
                <a:gd name="T30" fmla="*/ 24 w 25"/>
                <a:gd name="T31" fmla="*/ 18 h 26"/>
                <a:gd name="T32" fmla="*/ 25 w 25"/>
                <a:gd name="T33" fmla="*/ 15 h 26"/>
                <a:gd name="T34" fmla="*/ 25 w 25"/>
                <a:gd name="T35" fmla="*/ 13 h 26"/>
                <a:gd name="T36" fmla="*/ 24 w 25"/>
                <a:gd name="T37" fmla="*/ 8 h 26"/>
                <a:gd name="T38" fmla="*/ 21 w 25"/>
                <a:gd name="T3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21" y="4"/>
                  </a:moveTo>
                  <a:lnTo>
                    <a:pt x="21" y="4"/>
                  </a:lnTo>
                  <a:cubicBezTo>
                    <a:pt x="20" y="3"/>
                    <a:pt x="19" y="2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6" y="24"/>
                    <a:pt x="8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4" y="26"/>
                    <a:pt x="16" y="26"/>
                    <a:pt x="17" y="25"/>
                  </a:cubicBezTo>
                  <a:cubicBezTo>
                    <a:pt x="19" y="24"/>
                    <a:pt x="20" y="23"/>
                    <a:pt x="21" y="22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1"/>
                    <a:pt x="25" y="10"/>
                    <a:pt x="24" y="8"/>
                  </a:cubicBezTo>
                  <a:cubicBezTo>
                    <a:pt x="24" y="7"/>
                    <a:pt x="23" y="5"/>
                    <a:pt x="21" y="4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DF8B1C-EF39-2A43-A02C-F21EFF70E6F0}"/>
              </a:ext>
            </a:extLst>
          </p:cNvPr>
          <p:cNvGrpSpPr/>
          <p:nvPr/>
        </p:nvGrpSpPr>
        <p:grpSpPr>
          <a:xfrm>
            <a:off x="2511374" y="4734619"/>
            <a:ext cx="1322884" cy="578051"/>
            <a:chOff x="1671603" y="4900917"/>
            <a:chExt cx="1323259" cy="57821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0F502AE-EDF4-7048-84E8-7C920DB88DFA}"/>
                </a:ext>
              </a:extLst>
            </p:cNvPr>
            <p:cNvGrpSpPr/>
            <p:nvPr/>
          </p:nvGrpSpPr>
          <p:grpSpPr>
            <a:xfrm>
              <a:off x="1671603" y="4900917"/>
              <a:ext cx="627183" cy="578215"/>
              <a:chOff x="2501959" y="5037105"/>
              <a:chExt cx="627183" cy="578215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7C28F5A5-B655-7D45-BAB6-EDDBBF6A9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5DB35C78-39D6-EF40-9715-64DC6DA0D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7438" y="5132878"/>
                <a:ext cx="279838" cy="302928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97FE37F-FC27-374D-AF39-C5E66A9443AB}"/>
                </a:ext>
              </a:extLst>
            </p:cNvPr>
            <p:cNvGrpSpPr/>
            <p:nvPr/>
          </p:nvGrpSpPr>
          <p:grpSpPr>
            <a:xfrm>
              <a:off x="2367679" y="4900917"/>
              <a:ext cx="627183" cy="578215"/>
              <a:chOff x="2501959" y="5037105"/>
              <a:chExt cx="627183" cy="578215"/>
            </a:xfrm>
          </p:grpSpPr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A6918536-1CC4-9048-A4A3-8834CF933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959" y="5037105"/>
                <a:ext cx="627183" cy="578215"/>
              </a:xfrm>
              <a:custGeom>
                <a:avLst/>
                <a:gdLst>
                  <a:gd name="T0" fmla="*/ 0 w 426"/>
                  <a:gd name="T1" fmla="*/ 12 h 333"/>
                  <a:gd name="T2" fmla="*/ 0 w 426"/>
                  <a:gd name="T3" fmla="*/ 12 h 333"/>
                  <a:gd name="T4" fmla="*/ 0 w 426"/>
                  <a:gd name="T5" fmla="*/ 255 h 333"/>
                  <a:gd name="T6" fmla="*/ 12 w 426"/>
                  <a:gd name="T7" fmla="*/ 268 h 333"/>
                  <a:gd name="T8" fmla="*/ 195 w 426"/>
                  <a:gd name="T9" fmla="*/ 268 h 333"/>
                  <a:gd name="T10" fmla="*/ 195 w 426"/>
                  <a:gd name="T11" fmla="*/ 306 h 333"/>
                  <a:gd name="T12" fmla="*/ 130 w 426"/>
                  <a:gd name="T13" fmla="*/ 306 h 333"/>
                  <a:gd name="T14" fmla="*/ 130 w 426"/>
                  <a:gd name="T15" fmla="*/ 333 h 333"/>
                  <a:gd name="T16" fmla="*/ 293 w 426"/>
                  <a:gd name="T17" fmla="*/ 333 h 333"/>
                  <a:gd name="T18" fmla="*/ 293 w 426"/>
                  <a:gd name="T19" fmla="*/ 306 h 333"/>
                  <a:gd name="T20" fmla="*/ 228 w 426"/>
                  <a:gd name="T21" fmla="*/ 306 h 333"/>
                  <a:gd name="T22" fmla="*/ 228 w 426"/>
                  <a:gd name="T23" fmla="*/ 268 h 333"/>
                  <a:gd name="T24" fmla="*/ 413 w 426"/>
                  <a:gd name="T25" fmla="*/ 268 h 333"/>
                  <a:gd name="T26" fmla="*/ 426 w 426"/>
                  <a:gd name="T27" fmla="*/ 255 h 333"/>
                  <a:gd name="T28" fmla="*/ 426 w 426"/>
                  <a:gd name="T29" fmla="*/ 12 h 333"/>
                  <a:gd name="T30" fmla="*/ 413 w 426"/>
                  <a:gd name="T31" fmla="*/ 0 h 333"/>
                  <a:gd name="T32" fmla="*/ 12 w 426"/>
                  <a:gd name="T33" fmla="*/ 0 h 333"/>
                  <a:gd name="T34" fmla="*/ 0 w 426"/>
                  <a:gd name="T35" fmla="*/ 1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6" h="333">
                    <a:moveTo>
                      <a:pt x="0" y="12"/>
                    </a:moveTo>
                    <a:lnTo>
                      <a:pt x="0" y="12"/>
                    </a:lnTo>
                    <a:lnTo>
                      <a:pt x="0" y="255"/>
                    </a:lnTo>
                    <a:cubicBezTo>
                      <a:pt x="0" y="262"/>
                      <a:pt x="5" y="268"/>
                      <a:pt x="12" y="268"/>
                    </a:cubicBezTo>
                    <a:lnTo>
                      <a:pt x="195" y="268"/>
                    </a:lnTo>
                    <a:lnTo>
                      <a:pt x="195" y="306"/>
                    </a:lnTo>
                    <a:lnTo>
                      <a:pt x="130" y="306"/>
                    </a:lnTo>
                    <a:lnTo>
                      <a:pt x="130" y="333"/>
                    </a:lnTo>
                    <a:lnTo>
                      <a:pt x="293" y="333"/>
                    </a:lnTo>
                    <a:lnTo>
                      <a:pt x="293" y="306"/>
                    </a:lnTo>
                    <a:lnTo>
                      <a:pt x="228" y="306"/>
                    </a:lnTo>
                    <a:lnTo>
                      <a:pt x="228" y="268"/>
                    </a:lnTo>
                    <a:lnTo>
                      <a:pt x="413" y="268"/>
                    </a:lnTo>
                    <a:cubicBezTo>
                      <a:pt x="420" y="268"/>
                      <a:pt x="426" y="262"/>
                      <a:pt x="426" y="255"/>
                    </a:cubicBezTo>
                    <a:lnTo>
                      <a:pt x="426" y="12"/>
                    </a:lnTo>
                    <a:cubicBezTo>
                      <a:pt x="426" y="5"/>
                      <a:pt x="420" y="0"/>
                      <a:pt x="413" y="0"/>
                    </a:cubicBez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1765">
                  <a:solidFill>
                    <a:srgbClr val="1A1A1A"/>
                  </a:solidFill>
                  <a:latin typeface="Segoe UI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1B693CC9-8DCE-C14B-941A-0EEC29A98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505" y="5132878"/>
                <a:ext cx="256062" cy="275758"/>
              </a:xfrm>
              <a:prstGeom prst="rect">
                <a:avLst/>
              </a:prstGeom>
            </p:spPr>
          </p:pic>
        </p:grpSp>
      </p:grpSp>
      <p:sp>
        <p:nvSpPr>
          <p:cNvPr id="67" name="Freeform 16">
            <a:extLst>
              <a:ext uri="{FF2B5EF4-FFF2-40B4-BE49-F238E27FC236}">
                <a16:creationId xmlns:a16="http://schemas.microsoft.com/office/drawing/2014/main" id="{24DABC94-4758-A646-A619-BCA153D393D3}"/>
              </a:ext>
            </a:extLst>
          </p:cNvPr>
          <p:cNvSpPr>
            <a:spLocks noEditPoints="1"/>
          </p:cNvSpPr>
          <p:nvPr/>
        </p:nvSpPr>
        <p:spPr bwMode="auto">
          <a:xfrm>
            <a:off x="2288560" y="4809254"/>
            <a:ext cx="323220" cy="324243"/>
          </a:xfrm>
          <a:custGeom>
            <a:avLst/>
            <a:gdLst>
              <a:gd name="T0" fmla="*/ 146 w 213"/>
              <a:gd name="T1" fmla="*/ 108 h 213"/>
              <a:gd name="T2" fmla="*/ 134 w 213"/>
              <a:gd name="T3" fmla="*/ 134 h 213"/>
              <a:gd name="T4" fmla="*/ 106 w 213"/>
              <a:gd name="T5" fmla="*/ 146 h 213"/>
              <a:gd name="T6" fmla="*/ 79 w 213"/>
              <a:gd name="T7" fmla="*/ 134 h 213"/>
              <a:gd name="T8" fmla="*/ 67 w 213"/>
              <a:gd name="T9" fmla="*/ 108 h 213"/>
              <a:gd name="T10" fmla="*/ 70 w 213"/>
              <a:gd name="T11" fmla="*/ 91 h 213"/>
              <a:gd name="T12" fmla="*/ 79 w 213"/>
              <a:gd name="T13" fmla="*/ 78 h 213"/>
              <a:gd name="T14" fmla="*/ 106 w 213"/>
              <a:gd name="T15" fmla="*/ 67 h 213"/>
              <a:gd name="T16" fmla="*/ 134 w 213"/>
              <a:gd name="T17" fmla="*/ 78 h 213"/>
              <a:gd name="T18" fmla="*/ 143 w 213"/>
              <a:gd name="T19" fmla="*/ 91 h 213"/>
              <a:gd name="T20" fmla="*/ 146 w 213"/>
              <a:gd name="T21" fmla="*/ 108 h 213"/>
              <a:gd name="T22" fmla="*/ 212 w 213"/>
              <a:gd name="T23" fmla="*/ 83 h 213"/>
              <a:gd name="T24" fmla="*/ 187 w 213"/>
              <a:gd name="T25" fmla="*/ 48 h 213"/>
              <a:gd name="T26" fmla="*/ 160 w 213"/>
              <a:gd name="T27" fmla="*/ 47 h 213"/>
              <a:gd name="T28" fmla="*/ 127 w 213"/>
              <a:gd name="T29" fmla="*/ 0 h 213"/>
              <a:gd name="T30" fmla="*/ 108 w 213"/>
              <a:gd name="T31" fmla="*/ 27 h 213"/>
              <a:gd name="T32" fmla="*/ 105 w 213"/>
              <a:gd name="T33" fmla="*/ 27 h 213"/>
              <a:gd name="T34" fmla="*/ 86 w 213"/>
              <a:gd name="T35" fmla="*/ 0 h 213"/>
              <a:gd name="T36" fmla="*/ 48 w 213"/>
              <a:gd name="T37" fmla="*/ 28 h 213"/>
              <a:gd name="T38" fmla="*/ 48 w 213"/>
              <a:gd name="T39" fmla="*/ 53 h 213"/>
              <a:gd name="T40" fmla="*/ 16 w 213"/>
              <a:gd name="T41" fmla="*/ 45 h 213"/>
              <a:gd name="T42" fmla="*/ 2 w 213"/>
              <a:gd name="T43" fmla="*/ 81 h 213"/>
              <a:gd name="T44" fmla="*/ 27 w 213"/>
              <a:gd name="T45" fmla="*/ 102 h 213"/>
              <a:gd name="T46" fmla="*/ 27 w 213"/>
              <a:gd name="T47" fmla="*/ 106 h 213"/>
              <a:gd name="T48" fmla="*/ 27 w 213"/>
              <a:gd name="T49" fmla="*/ 108 h 213"/>
              <a:gd name="T50" fmla="*/ 0 w 213"/>
              <a:gd name="T51" fmla="*/ 127 h 213"/>
              <a:gd name="T52" fmla="*/ 48 w 213"/>
              <a:gd name="T53" fmla="*/ 160 h 213"/>
              <a:gd name="T54" fmla="*/ 46 w 213"/>
              <a:gd name="T55" fmla="*/ 196 h 213"/>
              <a:gd name="T56" fmla="*/ 103 w 213"/>
              <a:gd name="T57" fmla="*/ 186 h 213"/>
              <a:gd name="T58" fmla="*/ 106 w 213"/>
              <a:gd name="T59" fmla="*/ 186 h 213"/>
              <a:gd name="T60" fmla="*/ 110 w 213"/>
              <a:gd name="T61" fmla="*/ 186 h 213"/>
              <a:gd name="T62" fmla="*/ 167 w 213"/>
              <a:gd name="T63" fmla="*/ 196 h 213"/>
              <a:gd name="T64" fmla="*/ 165 w 213"/>
              <a:gd name="T65" fmla="*/ 160 h 213"/>
              <a:gd name="T66" fmla="*/ 213 w 213"/>
              <a:gd name="T67" fmla="*/ 127 h 213"/>
              <a:gd name="T68" fmla="*/ 186 w 213"/>
              <a:gd name="T69" fmla="*/ 108 h 213"/>
              <a:gd name="T70" fmla="*/ 186 w 213"/>
              <a:gd name="T71" fmla="*/ 106 h 213"/>
              <a:gd name="T72" fmla="*/ 186 w 213"/>
              <a:gd name="T73" fmla="*/ 102 h 213"/>
              <a:gd name="T74" fmla="*/ 212 w 213"/>
              <a:gd name="T75" fmla="*/ 8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213">
                <a:moveTo>
                  <a:pt x="146" y="108"/>
                </a:moveTo>
                <a:lnTo>
                  <a:pt x="146" y="108"/>
                </a:lnTo>
                <a:cubicBezTo>
                  <a:pt x="146" y="112"/>
                  <a:pt x="145" y="117"/>
                  <a:pt x="143" y="122"/>
                </a:cubicBezTo>
                <a:cubicBezTo>
                  <a:pt x="141" y="126"/>
                  <a:pt x="138" y="130"/>
                  <a:pt x="134" y="134"/>
                </a:cubicBezTo>
                <a:cubicBezTo>
                  <a:pt x="131" y="138"/>
                  <a:pt x="127" y="140"/>
                  <a:pt x="122" y="142"/>
                </a:cubicBezTo>
                <a:cubicBezTo>
                  <a:pt x="117" y="145"/>
                  <a:pt x="112" y="146"/>
                  <a:pt x="106" y="146"/>
                </a:cubicBezTo>
                <a:cubicBezTo>
                  <a:pt x="101" y="146"/>
                  <a:pt x="96" y="145"/>
                  <a:pt x="91" y="142"/>
                </a:cubicBezTo>
                <a:cubicBezTo>
                  <a:pt x="86" y="140"/>
                  <a:pt x="82" y="138"/>
                  <a:pt x="79" y="134"/>
                </a:cubicBezTo>
                <a:cubicBezTo>
                  <a:pt x="75" y="130"/>
                  <a:pt x="72" y="126"/>
                  <a:pt x="70" y="122"/>
                </a:cubicBezTo>
                <a:cubicBezTo>
                  <a:pt x="68" y="117"/>
                  <a:pt x="67" y="112"/>
                  <a:pt x="67" y="108"/>
                </a:cubicBezTo>
                <a:cubicBezTo>
                  <a:pt x="67" y="107"/>
                  <a:pt x="67" y="107"/>
                  <a:pt x="67" y="106"/>
                </a:cubicBezTo>
                <a:cubicBezTo>
                  <a:pt x="67" y="101"/>
                  <a:pt x="68" y="96"/>
                  <a:pt x="70" y="91"/>
                </a:cubicBezTo>
                <a:cubicBezTo>
                  <a:pt x="72" y="87"/>
                  <a:pt x="74" y="84"/>
                  <a:pt x="76" y="81"/>
                </a:cubicBezTo>
                <a:cubicBezTo>
                  <a:pt x="77" y="80"/>
                  <a:pt x="78" y="79"/>
                  <a:pt x="79" y="78"/>
                </a:cubicBezTo>
                <a:cubicBezTo>
                  <a:pt x="82" y="75"/>
                  <a:pt x="86" y="72"/>
                  <a:pt x="91" y="70"/>
                </a:cubicBezTo>
                <a:cubicBezTo>
                  <a:pt x="96" y="68"/>
                  <a:pt x="101" y="67"/>
                  <a:pt x="106" y="67"/>
                </a:cubicBezTo>
                <a:cubicBezTo>
                  <a:pt x="112" y="67"/>
                  <a:pt x="117" y="68"/>
                  <a:pt x="122" y="70"/>
                </a:cubicBezTo>
                <a:cubicBezTo>
                  <a:pt x="127" y="72"/>
                  <a:pt x="131" y="75"/>
                  <a:pt x="134" y="78"/>
                </a:cubicBezTo>
                <a:cubicBezTo>
                  <a:pt x="135" y="79"/>
                  <a:pt x="136" y="80"/>
                  <a:pt x="136" y="81"/>
                </a:cubicBezTo>
                <a:cubicBezTo>
                  <a:pt x="139" y="84"/>
                  <a:pt x="141" y="87"/>
                  <a:pt x="143" y="91"/>
                </a:cubicBezTo>
                <a:cubicBezTo>
                  <a:pt x="145" y="96"/>
                  <a:pt x="146" y="101"/>
                  <a:pt x="146" y="106"/>
                </a:cubicBezTo>
                <a:cubicBezTo>
                  <a:pt x="146" y="107"/>
                  <a:pt x="146" y="107"/>
                  <a:pt x="146" y="108"/>
                </a:cubicBezTo>
                <a:close/>
                <a:moveTo>
                  <a:pt x="212" y="83"/>
                </a:moveTo>
                <a:lnTo>
                  <a:pt x="212" y="83"/>
                </a:lnTo>
                <a:lnTo>
                  <a:pt x="196" y="45"/>
                </a:lnTo>
                <a:lnTo>
                  <a:pt x="187" y="48"/>
                </a:lnTo>
                <a:lnTo>
                  <a:pt x="165" y="53"/>
                </a:lnTo>
                <a:cubicBezTo>
                  <a:pt x="164" y="51"/>
                  <a:pt x="162" y="49"/>
                  <a:pt x="160" y="47"/>
                </a:cubicBezTo>
                <a:lnTo>
                  <a:pt x="167" y="16"/>
                </a:lnTo>
                <a:lnTo>
                  <a:pt x="127" y="0"/>
                </a:lnTo>
                <a:lnTo>
                  <a:pt x="110" y="27"/>
                </a:lnTo>
                <a:cubicBezTo>
                  <a:pt x="110" y="27"/>
                  <a:pt x="109" y="27"/>
                  <a:pt x="108" y="27"/>
                </a:cubicBezTo>
                <a:cubicBezTo>
                  <a:pt x="108" y="27"/>
                  <a:pt x="107" y="27"/>
                  <a:pt x="106" y="27"/>
                </a:cubicBezTo>
                <a:cubicBezTo>
                  <a:pt x="106" y="27"/>
                  <a:pt x="105" y="27"/>
                  <a:pt x="105" y="27"/>
                </a:cubicBezTo>
                <a:cubicBezTo>
                  <a:pt x="104" y="27"/>
                  <a:pt x="103" y="27"/>
                  <a:pt x="103" y="27"/>
                </a:cubicBezTo>
                <a:lnTo>
                  <a:pt x="86" y="0"/>
                </a:lnTo>
                <a:lnTo>
                  <a:pt x="46" y="16"/>
                </a:lnTo>
                <a:lnTo>
                  <a:pt x="48" y="28"/>
                </a:lnTo>
                <a:lnTo>
                  <a:pt x="53" y="47"/>
                </a:lnTo>
                <a:cubicBezTo>
                  <a:pt x="51" y="49"/>
                  <a:pt x="49" y="51"/>
                  <a:pt x="48" y="53"/>
                </a:cubicBezTo>
                <a:lnTo>
                  <a:pt x="27" y="48"/>
                </a:lnTo>
                <a:lnTo>
                  <a:pt x="16" y="45"/>
                </a:lnTo>
                <a:lnTo>
                  <a:pt x="13" y="54"/>
                </a:lnTo>
                <a:lnTo>
                  <a:pt x="2" y="81"/>
                </a:lnTo>
                <a:lnTo>
                  <a:pt x="0" y="86"/>
                </a:lnTo>
                <a:lnTo>
                  <a:pt x="27" y="102"/>
                </a:lnTo>
                <a:cubicBezTo>
                  <a:pt x="27" y="103"/>
                  <a:pt x="27" y="104"/>
                  <a:pt x="27" y="104"/>
                </a:cubicBezTo>
                <a:cubicBezTo>
                  <a:pt x="27" y="105"/>
                  <a:pt x="27" y="106"/>
                  <a:pt x="27" y="106"/>
                </a:cubicBezTo>
                <a:cubicBezTo>
                  <a:pt x="27" y="107"/>
                  <a:pt x="27" y="107"/>
                  <a:pt x="27" y="108"/>
                </a:cubicBezTo>
                <a:cubicBezTo>
                  <a:pt x="27" y="108"/>
                  <a:pt x="27" y="108"/>
                  <a:pt x="27" y="108"/>
                </a:cubicBezTo>
                <a:cubicBezTo>
                  <a:pt x="27" y="109"/>
                  <a:pt x="27" y="109"/>
                  <a:pt x="27" y="110"/>
                </a:cubicBezTo>
                <a:lnTo>
                  <a:pt x="0" y="127"/>
                </a:lnTo>
                <a:lnTo>
                  <a:pt x="16" y="167"/>
                </a:lnTo>
                <a:lnTo>
                  <a:pt x="48" y="160"/>
                </a:lnTo>
                <a:cubicBezTo>
                  <a:pt x="49" y="162"/>
                  <a:pt x="51" y="163"/>
                  <a:pt x="53" y="165"/>
                </a:cubicBezTo>
                <a:lnTo>
                  <a:pt x="46" y="196"/>
                </a:lnTo>
                <a:lnTo>
                  <a:pt x="86" y="213"/>
                </a:lnTo>
                <a:lnTo>
                  <a:pt x="103" y="186"/>
                </a:lnTo>
                <a:cubicBezTo>
                  <a:pt x="103" y="186"/>
                  <a:pt x="104" y="186"/>
                  <a:pt x="105" y="186"/>
                </a:cubicBezTo>
                <a:cubicBezTo>
                  <a:pt x="105" y="186"/>
                  <a:pt x="106" y="186"/>
                  <a:pt x="106" y="186"/>
                </a:cubicBezTo>
                <a:cubicBezTo>
                  <a:pt x="107" y="186"/>
                  <a:pt x="108" y="186"/>
                  <a:pt x="108" y="186"/>
                </a:cubicBezTo>
                <a:cubicBezTo>
                  <a:pt x="109" y="186"/>
                  <a:pt x="110" y="186"/>
                  <a:pt x="110" y="186"/>
                </a:cubicBezTo>
                <a:lnTo>
                  <a:pt x="127" y="213"/>
                </a:lnTo>
                <a:lnTo>
                  <a:pt x="167" y="196"/>
                </a:lnTo>
                <a:lnTo>
                  <a:pt x="160" y="165"/>
                </a:lnTo>
                <a:cubicBezTo>
                  <a:pt x="162" y="163"/>
                  <a:pt x="164" y="162"/>
                  <a:pt x="165" y="160"/>
                </a:cubicBezTo>
                <a:lnTo>
                  <a:pt x="196" y="167"/>
                </a:lnTo>
                <a:lnTo>
                  <a:pt x="213" y="127"/>
                </a:lnTo>
                <a:lnTo>
                  <a:pt x="186" y="110"/>
                </a:lnTo>
                <a:cubicBezTo>
                  <a:pt x="186" y="109"/>
                  <a:pt x="186" y="109"/>
                  <a:pt x="186" y="108"/>
                </a:cubicBezTo>
                <a:cubicBezTo>
                  <a:pt x="186" y="108"/>
                  <a:pt x="186" y="107"/>
                  <a:pt x="186" y="107"/>
                </a:cubicBezTo>
                <a:cubicBezTo>
                  <a:pt x="186" y="107"/>
                  <a:pt x="186" y="106"/>
                  <a:pt x="186" y="106"/>
                </a:cubicBezTo>
                <a:cubicBezTo>
                  <a:pt x="186" y="106"/>
                  <a:pt x="186" y="105"/>
                  <a:pt x="186" y="104"/>
                </a:cubicBezTo>
                <a:cubicBezTo>
                  <a:pt x="186" y="104"/>
                  <a:pt x="186" y="103"/>
                  <a:pt x="186" y="102"/>
                </a:cubicBezTo>
                <a:lnTo>
                  <a:pt x="211" y="87"/>
                </a:lnTo>
                <a:cubicBezTo>
                  <a:pt x="211" y="86"/>
                  <a:pt x="212" y="84"/>
                  <a:pt x="212" y="83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16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8" name="Freeform 16">
            <a:extLst>
              <a:ext uri="{FF2B5EF4-FFF2-40B4-BE49-F238E27FC236}">
                <a16:creationId xmlns:a16="http://schemas.microsoft.com/office/drawing/2014/main" id="{181A7828-8926-234A-9A71-6103E36F8666}"/>
              </a:ext>
            </a:extLst>
          </p:cNvPr>
          <p:cNvSpPr>
            <a:spLocks noEditPoints="1"/>
          </p:cNvSpPr>
          <p:nvPr/>
        </p:nvSpPr>
        <p:spPr bwMode="auto">
          <a:xfrm>
            <a:off x="3741522" y="4809254"/>
            <a:ext cx="323220" cy="324243"/>
          </a:xfrm>
          <a:custGeom>
            <a:avLst/>
            <a:gdLst>
              <a:gd name="T0" fmla="*/ 146 w 213"/>
              <a:gd name="T1" fmla="*/ 108 h 213"/>
              <a:gd name="T2" fmla="*/ 134 w 213"/>
              <a:gd name="T3" fmla="*/ 134 h 213"/>
              <a:gd name="T4" fmla="*/ 106 w 213"/>
              <a:gd name="T5" fmla="*/ 146 h 213"/>
              <a:gd name="T6" fmla="*/ 79 w 213"/>
              <a:gd name="T7" fmla="*/ 134 h 213"/>
              <a:gd name="T8" fmla="*/ 67 w 213"/>
              <a:gd name="T9" fmla="*/ 108 h 213"/>
              <a:gd name="T10" fmla="*/ 70 w 213"/>
              <a:gd name="T11" fmla="*/ 91 h 213"/>
              <a:gd name="T12" fmla="*/ 79 w 213"/>
              <a:gd name="T13" fmla="*/ 78 h 213"/>
              <a:gd name="T14" fmla="*/ 106 w 213"/>
              <a:gd name="T15" fmla="*/ 67 h 213"/>
              <a:gd name="T16" fmla="*/ 134 w 213"/>
              <a:gd name="T17" fmla="*/ 78 h 213"/>
              <a:gd name="T18" fmla="*/ 143 w 213"/>
              <a:gd name="T19" fmla="*/ 91 h 213"/>
              <a:gd name="T20" fmla="*/ 146 w 213"/>
              <a:gd name="T21" fmla="*/ 108 h 213"/>
              <a:gd name="T22" fmla="*/ 212 w 213"/>
              <a:gd name="T23" fmla="*/ 83 h 213"/>
              <a:gd name="T24" fmla="*/ 187 w 213"/>
              <a:gd name="T25" fmla="*/ 48 h 213"/>
              <a:gd name="T26" fmla="*/ 160 w 213"/>
              <a:gd name="T27" fmla="*/ 47 h 213"/>
              <a:gd name="T28" fmla="*/ 127 w 213"/>
              <a:gd name="T29" fmla="*/ 0 h 213"/>
              <a:gd name="T30" fmla="*/ 108 w 213"/>
              <a:gd name="T31" fmla="*/ 27 h 213"/>
              <a:gd name="T32" fmla="*/ 105 w 213"/>
              <a:gd name="T33" fmla="*/ 27 h 213"/>
              <a:gd name="T34" fmla="*/ 86 w 213"/>
              <a:gd name="T35" fmla="*/ 0 h 213"/>
              <a:gd name="T36" fmla="*/ 48 w 213"/>
              <a:gd name="T37" fmla="*/ 28 h 213"/>
              <a:gd name="T38" fmla="*/ 48 w 213"/>
              <a:gd name="T39" fmla="*/ 53 h 213"/>
              <a:gd name="T40" fmla="*/ 16 w 213"/>
              <a:gd name="T41" fmla="*/ 45 h 213"/>
              <a:gd name="T42" fmla="*/ 2 w 213"/>
              <a:gd name="T43" fmla="*/ 81 h 213"/>
              <a:gd name="T44" fmla="*/ 27 w 213"/>
              <a:gd name="T45" fmla="*/ 102 h 213"/>
              <a:gd name="T46" fmla="*/ 27 w 213"/>
              <a:gd name="T47" fmla="*/ 106 h 213"/>
              <a:gd name="T48" fmla="*/ 27 w 213"/>
              <a:gd name="T49" fmla="*/ 108 h 213"/>
              <a:gd name="T50" fmla="*/ 0 w 213"/>
              <a:gd name="T51" fmla="*/ 127 h 213"/>
              <a:gd name="T52" fmla="*/ 48 w 213"/>
              <a:gd name="T53" fmla="*/ 160 h 213"/>
              <a:gd name="T54" fmla="*/ 46 w 213"/>
              <a:gd name="T55" fmla="*/ 196 h 213"/>
              <a:gd name="T56" fmla="*/ 103 w 213"/>
              <a:gd name="T57" fmla="*/ 186 h 213"/>
              <a:gd name="T58" fmla="*/ 106 w 213"/>
              <a:gd name="T59" fmla="*/ 186 h 213"/>
              <a:gd name="T60" fmla="*/ 110 w 213"/>
              <a:gd name="T61" fmla="*/ 186 h 213"/>
              <a:gd name="T62" fmla="*/ 167 w 213"/>
              <a:gd name="T63" fmla="*/ 196 h 213"/>
              <a:gd name="T64" fmla="*/ 165 w 213"/>
              <a:gd name="T65" fmla="*/ 160 h 213"/>
              <a:gd name="T66" fmla="*/ 213 w 213"/>
              <a:gd name="T67" fmla="*/ 127 h 213"/>
              <a:gd name="T68" fmla="*/ 186 w 213"/>
              <a:gd name="T69" fmla="*/ 108 h 213"/>
              <a:gd name="T70" fmla="*/ 186 w 213"/>
              <a:gd name="T71" fmla="*/ 106 h 213"/>
              <a:gd name="T72" fmla="*/ 186 w 213"/>
              <a:gd name="T73" fmla="*/ 102 h 213"/>
              <a:gd name="T74" fmla="*/ 212 w 213"/>
              <a:gd name="T75" fmla="*/ 8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213">
                <a:moveTo>
                  <a:pt x="146" y="108"/>
                </a:moveTo>
                <a:lnTo>
                  <a:pt x="146" y="108"/>
                </a:lnTo>
                <a:cubicBezTo>
                  <a:pt x="146" y="112"/>
                  <a:pt x="145" y="117"/>
                  <a:pt x="143" y="122"/>
                </a:cubicBezTo>
                <a:cubicBezTo>
                  <a:pt x="141" y="126"/>
                  <a:pt x="138" y="130"/>
                  <a:pt x="134" y="134"/>
                </a:cubicBezTo>
                <a:cubicBezTo>
                  <a:pt x="131" y="138"/>
                  <a:pt x="127" y="140"/>
                  <a:pt x="122" y="142"/>
                </a:cubicBezTo>
                <a:cubicBezTo>
                  <a:pt x="117" y="145"/>
                  <a:pt x="112" y="146"/>
                  <a:pt x="106" y="146"/>
                </a:cubicBezTo>
                <a:cubicBezTo>
                  <a:pt x="101" y="146"/>
                  <a:pt x="96" y="145"/>
                  <a:pt x="91" y="142"/>
                </a:cubicBezTo>
                <a:cubicBezTo>
                  <a:pt x="86" y="140"/>
                  <a:pt x="82" y="138"/>
                  <a:pt x="79" y="134"/>
                </a:cubicBezTo>
                <a:cubicBezTo>
                  <a:pt x="75" y="130"/>
                  <a:pt x="72" y="126"/>
                  <a:pt x="70" y="122"/>
                </a:cubicBezTo>
                <a:cubicBezTo>
                  <a:pt x="68" y="117"/>
                  <a:pt x="67" y="112"/>
                  <a:pt x="67" y="108"/>
                </a:cubicBezTo>
                <a:cubicBezTo>
                  <a:pt x="67" y="107"/>
                  <a:pt x="67" y="107"/>
                  <a:pt x="67" y="106"/>
                </a:cubicBezTo>
                <a:cubicBezTo>
                  <a:pt x="67" y="101"/>
                  <a:pt x="68" y="96"/>
                  <a:pt x="70" y="91"/>
                </a:cubicBezTo>
                <a:cubicBezTo>
                  <a:pt x="72" y="87"/>
                  <a:pt x="74" y="84"/>
                  <a:pt x="76" y="81"/>
                </a:cubicBezTo>
                <a:cubicBezTo>
                  <a:pt x="77" y="80"/>
                  <a:pt x="78" y="79"/>
                  <a:pt x="79" y="78"/>
                </a:cubicBezTo>
                <a:cubicBezTo>
                  <a:pt x="82" y="75"/>
                  <a:pt x="86" y="72"/>
                  <a:pt x="91" y="70"/>
                </a:cubicBezTo>
                <a:cubicBezTo>
                  <a:pt x="96" y="68"/>
                  <a:pt x="101" y="67"/>
                  <a:pt x="106" y="67"/>
                </a:cubicBezTo>
                <a:cubicBezTo>
                  <a:pt x="112" y="67"/>
                  <a:pt x="117" y="68"/>
                  <a:pt x="122" y="70"/>
                </a:cubicBezTo>
                <a:cubicBezTo>
                  <a:pt x="127" y="72"/>
                  <a:pt x="131" y="75"/>
                  <a:pt x="134" y="78"/>
                </a:cubicBezTo>
                <a:cubicBezTo>
                  <a:pt x="135" y="79"/>
                  <a:pt x="136" y="80"/>
                  <a:pt x="136" y="81"/>
                </a:cubicBezTo>
                <a:cubicBezTo>
                  <a:pt x="139" y="84"/>
                  <a:pt x="141" y="87"/>
                  <a:pt x="143" y="91"/>
                </a:cubicBezTo>
                <a:cubicBezTo>
                  <a:pt x="145" y="96"/>
                  <a:pt x="146" y="101"/>
                  <a:pt x="146" y="106"/>
                </a:cubicBezTo>
                <a:cubicBezTo>
                  <a:pt x="146" y="107"/>
                  <a:pt x="146" y="107"/>
                  <a:pt x="146" y="108"/>
                </a:cubicBezTo>
                <a:close/>
                <a:moveTo>
                  <a:pt x="212" y="83"/>
                </a:moveTo>
                <a:lnTo>
                  <a:pt x="212" y="83"/>
                </a:lnTo>
                <a:lnTo>
                  <a:pt x="196" y="45"/>
                </a:lnTo>
                <a:lnTo>
                  <a:pt x="187" y="48"/>
                </a:lnTo>
                <a:lnTo>
                  <a:pt x="165" y="53"/>
                </a:lnTo>
                <a:cubicBezTo>
                  <a:pt x="164" y="51"/>
                  <a:pt x="162" y="49"/>
                  <a:pt x="160" y="47"/>
                </a:cubicBezTo>
                <a:lnTo>
                  <a:pt x="167" y="16"/>
                </a:lnTo>
                <a:lnTo>
                  <a:pt x="127" y="0"/>
                </a:lnTo>
                <a:lnTo>
                  <a:pt x="110" y="27"/>
                </a:lnTo>
                <a:cubicBezTo>
                  <a:pt x="110" y="27"/>
                  <a:pt x="109" y="27"/>
                  <a:pt x="108" y="27"/>
                </a:cubicBezTo>
                <a:cubicBezTo>
                  <a:pt x="108" y="27"/>
                  <a:pt x="107" y="27"/>
                  <a:pt x="106" y="27"/>
                </a:cubicBezTo>
                <a:cubicBezTo>
                  <a:pt x="106" y="27"/>
                  <a:pt x="105" y="27"/>
                  <a:pt x="105" y="27"/>
                </a:cubicBezTo>
                <a:cubicBezTo>
                  <a:pt x="104" y="27"/>
                  <a:pt x="103" y="27"/>
                  <a:pt x="103" y="27"/>
                </a:cubicBezTo>
                <a:lnTo>
                  <a:pt x="86" y="0"/>
                </a:lnTo>
                <a:lnTo>
                  <a:pt x="46" y="16"/>
                </a:lnTo>
                <a:lnTo>
                  <a:pt x="48" y="28"/>
                </a:lnTo>
                <a:lnTo>
                  <a:pt x="53" y="47"/>
                </a:lnTo>
                <a:cubicBezTo>
                  <a:pt x="51" y="49"/>
                  <a:pt x="49" y="51"/>
                  <a:pt x="48" y="53"/>
                </a:cubicBezTo>
                <a:lnTo>
                  <a:pt x="27" y="48"/>
                </a:lnTo>
                <a:lnTo>
                  <a:pt x="16" y="45"/>
                </a:lnTo>
                <a:lnTo>
                  <a:pt x="13" y="54"/>
                </a:lnTo>
                <a:lnTo>
                  <a:pt x="2" y="81"/>
                </a:lnTo>
                <a:lnTo>
                  <a:pt x="0" y="86"/>
                </a:lnTo>
                <a:lnTo>
                  <a:pt x="27" y="102"/>
                </a:lnTo>
                <a:cubicBezTo>
                  <a:pt x="27" y="103"/>
                  <a:pt x="27" y="104"/>
                  <a:pt x="27" y="104"/>
                </a:cubicBezTo>
                <a:cubicBezTo>
                  <a:pt x="27" y="105"/>
                  <a:pt x="27" y="106"/>
                  <a:pt x="27" y="106"/>
                </a:cubicBezTo>
                <a:cubicBezTo>
                  <a:pt x="27" y="107"/>
                  <a:pt x="27" y="107"/>
                  <a:pt x="27" y="108"/>
                </a:cubicBezTo>
                <a:cubicBezTo>
                  <a:pt x="27" y="108"/>
                  <a:pt x="27" y="108"/>
                  <a:pt x="27" y="108"/>
                </a:cubicBezTo>
                <a:cubicBezTo>
                  <a:pt x="27" y="109"/>
                  <a:pt x="27" y="109"/>
                  <a:pt x="27" y="110"/>
                </a:cubicBezTo>
                <a:lnTo>
                  <a:pt x="0" y="127"/>
                </a:lnTo>
                <a:lnTo>
                  <a:pt x="16" y="167"/>
                </a:lnTo>
                <a:lnTo>
                  <a:pt x="48" y="160"/>
                </a:lnTo>
                <a:cubicBezTo>
                  <a:pt x="49" y="162"/>
                  <a:pt x="51" y="163"/>
                  <a:pt x="53" y="165"/>
                </a:cubicBezTo>
                <a:lnTo>
                  <a:pt x="46" y="196"/>
                </a:lnTo>
                <a:lnTo>
                  <a:pt x="86" y="213"/>
                </a:lnTo>
                <a:lnTo>
                  <a:pt x="103" y="186"/>
                </a:lnTo>
                <a:cubicBezTo>
                  <a:pt x="103" y="186"/>
                  <a:pt x="104" y="186"/>
                  <a:pt x="105" y="186"/>
                </a:cubicBezTo>
                <a:cubicBezTo>
                  <a:pt x="105" y="186"/>
                  <a:pt x="106" y="186"/>
                  <a:pt x="106" y="186"/>
                </a:cubicBezTo>
                <a:cubicBezTo>
                  <a:pt x="107" y="186"/>
                  <a:pt x="108" y="186"/>
                  <a:pt x="108" y="186"/>
                </a:cubicBezTo>
                <a:cubicBezTo>
                  <a:pt x="109" y="186"/>
                  <a:pt x="110" y="186"/>
                  <a:pt x="110" y="186"/>
                </a:cubicBezTo>
                <a:lnTo>
                  <a:pt x="127" y="213"/>
                </a:lnTo>
                <a:lnTo>
                  <a:pt x="167" y="196"/>
                </a:lnTo>
                <a:lnTo>
                  <a:pt x="160" y="165"/>
                </a:lnTo>
                <a:cubicBezTo>
                  <a:pt x="162" y="163"/>
                  <a:pt x="164" y="162"/>
                  <a:pt x="165" y="160"/>
                </a:cubicBezTo>
                <a:lnTo>
                  <a:pt x="196" y="167"/>
                </a:lnTo>
                <a:lnTo>
                  <a:pt x="213" y="127"/>
                </a:lnTo>
                <a:lnTo>
                  <a:pt x="186" y="110"/>
                </a:lnTo>
                <a:cubicBezTo>
                  <a:pt x="186" y="109"/>
                  <a:pt x="186" y="109"/>
                  <a:pt x="186" y="108"/>
                </a:cubicBezTo>
                <a:cubicBezTo>
                  <a:pt x="186" y="108"/>
                  <a:pt x="186" y="107"/>
                  <a:pt x="186" y="107"/>
                </a:cubicBezTo>
                <a:cubicBezTo>
                  <a:pt x="186" y="107"/>
                  <a:pt x="186" y="106"/>
                  <a:pt x="186" y="106"/>
                </a:cubicBezTo>
                <a:cubicBezTo>
                  <a:pt x="186" y="106"/>
                  <a:pt x="186" y="105"/>
                  <a:pt x="186" y="104"/>
                </a:cubicBezTo>
                <a:cubicBezTo>
                  <a:pt x="186" y="104"/>
                  <a:pt x="186" y="103"/>
                  <a:pt x="186" y="102"/>
                </a:cubicBezTo>
                <a:lnTo>
                  <a:pt x="211" y="87"/>
                </a:lnTo>
                <a:cubicBezTo>
                  <a:pt x="211" y="86"/>
                  <a:pt x="212" y="84"/>
                  <a:pt x="212" y="83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16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5D419-1E29-2E4F-AA5B-CE5FC212B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For physical servers/AWS, GCP, other cloud servers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FB4B7-B47F-A141-BD57-3B60E75F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Agent-based: Process</a:t>
            </a:r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7F1D2147-33E7-4ADE-97D3-2068F985E59E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B1E21-41D0-4C65-8410-413A289519DE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6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  <p:bldP spid="67" grpId="0" animBg="1"/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529D59-E790-0640-90BC-71EDB570ED03}"/>
              </a:ext>
            </a:extLst>
          </p:cNvPr>
          <p:cNvSpPr/>
          <p:nvPr/>
        </p:nvSpPr>
        <p:spPr bwMode="auto">
          <a:xfrm>
            <a:off x="8192328" y="487"/>
            <a:ext cx="3999673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644933-C5C8-42EB-80A5-0CC0565AAD2F}"/>
              </a:ext>
            </a:extLst>
          </p:cNvPr>
          <p:cNvSpPr txBox="1">
            <a:spLocks/>
          </p:cNvSpPr>
          <p:nvPr/>
        </p:nvSpPr>
        <p:spPr>
          <a:xfrm>
            <a:off x="589825" y="458045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2745" dirty="0">
              <a:latin typeface="Segoe UI Semibold (Heading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A9710-C83C-DD42-9F92-2683720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Migration: Test Migration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B7349-2AFF-F342-BA7D-7F5E0122DFE8}"/>
              </a:ext>
            </a:extLst>
          </p:cNvPr>
          <p:cNvSpPr/>
          <p:nvPr/>
        </p:nvSpPr>
        <p:spPr>
          <a:xfrm>
            <a:off x="3999674" y="2504636"/>
            <a:ext cx="3907927" cy="2987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2353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What is it?</a:t>
            </a:r>
            <a:endParaRPr lang="en-US" sz="176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Creates test copies of replicating servers in an Azure sandbox environment</a:t>
            </a: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Intended to help validate server and app functionality </a:t>
            </a: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Non-disruptive to source server and ongoing replication</a:t>
            </a: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Can be performed multiple times once Initial Replication is completed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9AB353-B716-5F44-A47B-07FFE09CAA45}"/>
              </a:ext>
            </a:extLst>
          </p:cNvPr>
          <p:cNvSpPr/>
          <p:nvPr/>
        </p:nvSpPr>
        <p:spPr>
          <a:xfrm>
            <a:off x="8690341" y="1256434"/>
            <a:ext cx="3184953" cy="467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spcAft>
                <a:spcPts val="1176"/>
              </a:spcAft>
              <a:defRPr/>
            </a:pPr>
            <a:r>
              <a:rPr lang="en-US" sz="2353" dirty="0">
                <a:solidFill>
                  <a:schemeClr val="accent5"/>
                </a:solidFill>
                <a:latin typeface="Segoe UI Semibold (Headings)"/>
                <a:cs typeface="Segoe UI Semilight" panose="020B0402040204020203" pitchFamily="34" charset="0"/>
              </a:rPr>
              <a:t>How do I demarcate </a:t>
            </a:r>
            <a:br>
              <a:rPr lang="en-US" sz="2353" dirty="0">
                <a:solidFill>
                  <a:schemeClr val="accent5"/>
                </a:solidFill>
                <a:latin typeface="Segoe UI Semibold (Headings)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accent5"/>
                </a:solidFill>
                <a:latin typeface="Segoe UI Semibold (Headings)"/>
                <a:cs typeface="Segoe UI Semilight" panose="020B0402040204020203" pitchFamily="34" charset="0"/>
              </a:rPr>
              <a:t>a sandbox environment?</a:t>
            </a:r>
            <a:endParaRPr lang="en-US" sz="1568" dirty="0">
              <a:solidFill>
                <a:schemeClr val="accent5"/>
              </a:solidFill>
              <a:cs typeface="Segoe UI Semilight" panose="020B0402040204020203" pitchFamily="34" charset="0"/>
            </a:endParaRP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solidFill>
                  <a:schemeClr val="bg1"/>
                </a:solidFill>
                <a:cs typeface="Segoe UI Semilight" panose="020B0402040204020203" pitchFamily="34" charset="0"/>
              </a:rPr>
              <a:t>By specifying a Virtual Network while starting test migration</a:t>
            </a:r>
          </a:p>
          <a:p>
            <a:pPr marL="0" lvl="1" defTabSz="896181">
              <a:spcAft>
                <a:spcPts val="1176"/>
              </a:spcAft>
              <a:defRPr/>
            </a:pPr>
            <a:r>
              <a:rPr lang="en-US" sz="1568" dirty="0">
                <a:solidFill>
                  <a:schemeClr val="bg1"/>
                </a:solidFill>
                <a:cs typeface="Segoe UI Semilight" panose="020B0402040204020203" pitchFamily="34" charset="0"/>
              </a:rPr>
              <a:t>Subnet is automatically selected in following priority -</a:t>
            </a:r>
          </a:p>
          <a:p>
            <a:pPr marL="280121" lvl="1" indent="-280121" defTabSz="896181">
              <a:spcAft>
                <a:spcPts val="1176"/>
              </a:spcAft>
              <a:buFont typeface="Arial" panose="020B0604020202020204" pitchFamily="34" charset="0"/>
              <a:buChar char="•"/>
              <a:defRPr/>
            </a:pPr>
            <a:r>
              <a:rPr lang="en-US" sz="1568" dirty="0">
                <a:solidFill>
                  <a:schemeClr val="bg1"/>
                </a:solidFill>
                <a:cs typeface="Segoe UI Semilight" panose="020B0402040204020203" pitchFamily="34" charset="0"/>
              </a:rPr>
              <a:t>Subnet with same name as the target subnet specified while enabling replication</a:t>
            </a:r>
          </a:p>
          <a:p>
            <a:pPr marL="280121" lvl="1" indent="-280121" defTabSz="896181">
              <a:spcAft>
                <a:spcPts val="1176"/>
              </a:spcAft>
              <a:buFont typeface="Arial" panose="020B0604020202020204" pitchFamily="34" charset="0"/>
              <a:buChar char="•"/>
              <a:defRPr/>
            </a:pPr>
            <a:r>
              <a:rPr lang="en-US" sz="1568" dirty="0">
                <a:solidFill>
                  <a:schemeClr val="bg1"/>
                </a:solidFill>
                <a:cs typeface="Segoe UI Semilight" panose="020B0402040204020203" pitchFamily="34" charset="0"/>
              </a:rPr>
              <a:t>First subnet available alphabetically that is not a gateway/application gateway/firewall/bastion subnet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A4A5AA-EFA1-E243-B37E-406A286A9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35812"/>
            <a:ext cx="3907927" cy="3432735"/>
          </a:xfrm>
          <a:prstGeom prst="rect">
            <a:avLst/>
          </a:prstGeom>
        </p:spPr>
      </p:pic>
      <p:sp>
        <p:nvSpPr>
          <p:cNvPr id="2" name="bk object 17">
            <a:extLst>
              <a:ext uri="{FF2B5EF4-FFF2-40B4-BE49-F238E27FC236}">
                <a16:creationId xmlns:a16="http://schemas.microsoft.com/office/drawing/2014/main" id="{D47D9DEC-3EA2-49DC-8BAE-563DD2F6701E}"/>
              </a:ext>
            </a:extLst>
          </p:cNvPr>
          <p:cNvSpPr/>
          <p:nvPr/>
        </p:nvSpPr>
        <p:spPr>
          <a:xfrm>
            <a:off x="0" y="6509039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251FC-F6A8-47A3-BDA0-E5166EC655F2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6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644933-C5C8-42EB-80A5-0CC0565AAD2F}"/>
              </a:ext>
            </a:extLst>
          </p:cNvPr>
          <p:cNvSpPr txBox="1">
            <a:spLocks/>
          </p:cNvSpPr>
          <p:nvPr/>
        </p:nvSpPr>
        <p:spPr>
          <a:xfrm>
            <a:off x="589825" y="458045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1765" i="1" dirty="0">
              <a:solidFill>
                <a:prstClr val="black"/>
              </a:solidFill>
              <a:latin typeface="Segoe UI Semibold (Headings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EB5AC-E26B-4300-9F42-608D0A3145E8}"/>
              </a:ext>
            </a:extLst>
          </p:cNvPr>
          <p:cNvSpPr/>
          <p:nvPr/>
        </p:nvSpPr>
        <p:spPr>
          <a:xfrm>
            <a:off x="-3035133" y="1628193"/>
            <a:ext cx="2383435" cy="2291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/>
              <a:t>To what does this asterisk refer?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E42909-F01B-754D-B099-874924A60989}"/>
              </a:ext>
            </a:extLst>
          </p:cNvPr>
          <p:cNvSpPr/>
          <p:nvPr/>
        </p:nvSpPr>
        <p:spPr>
          <a:xfrm>
            <a:off x="533652" y="2880332"/>
            <a:ext cx="4247281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961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For agentless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2AE9A-31B7-BF48-9899-439CEBC14DBB}"/>
              </a:ext>
            </a:extLst>
          </p:cNvPr>
          <p:cNvSpPr/>
          <p:nvPr/>
        </p:nvSpPr>
        <p:spPr>
          <a:xfrm>
            <a:off x="512064" y="3367278"/>
            <a:ext cx="4903836" cy="161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Estimate time needed or bandwidth required based on volume of data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Time to complete initial replication = {size of disks (or used size if available) * 0.7 (assuming a 30 percent compression average)}/bandwidth available for replication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B2F62-8A6E-CF4F-8FE9-4E86B2D37D96}"/>
              </a:ext>
            </a:extLst>
          </p:cNvPr>
          <p:cNvSpPr/>
          <p:nvPr/>
        </p:nvSpPr>
        <p:spPr>
          <a:xfrm>
            <a:off x="6273261" y="2880332"/>
            <a:ext cx="5218408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961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For agent-based migrations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C288F8-8B3D-FF43-8CC5-1E933A60608A}"/>
              </a:ext>
            </a:extLst>
          </p:cNvPr>
          <p:cNvSpPr/>
          <p:nvPr/>
        </p:nvSpPr>
        <p:spPr>
          <a:xfrm>
            <a:off x="6251673" y="3367278"/>
            <a:ext cx="5218407" cy="239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For VMs on the same </a:t>
            </a:r>
            <a:r>
              <a:rPr lang="en-US" sz="1567" b="1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ESXi</a:t>
            </a: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 host: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Use Azure Site Recovery Deployment planner tool. Outputs from the tool include: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Estimated network bandwidth required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Projected throughput for replication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Concurrent replications that can be enabled (for specified time period to complete migration)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Disks to be used for Azure VMs (standard, premium)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075EE-CB11-074A-A54B-F1B8B308FCFE}"/>
              </a:ext>
            </a:extLst>
          </p:cNvPr>
          <p:cNvCxnSpPr>
            <a:cxnSpLocks/>
          </p:cNvCxnSpPr>
          <p:nvPr/>
        </p:nvCxnSpPr>
        <p:spPr>
          <a:xfrm>
            <a:off x="5809642" y="1934959"/>
            <a:ext cx="0" cy="38300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E5CF18B-8E84-CC46-A1B7-03233A6C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>
                <a:latin typeface="Segoe UI Semibold (Headings)"/>
              </a:rPr>
              <a:t>Migration: Bandwidth Consumption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78E988-240B-E345-ACA2-06D41D2F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60" y="1906457"/>
            <a:ext cx="738912" cy="738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50900-D63D-2345-82E8-293F593B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70" y="2062692"/>
            <a:ext cx="582676" cy="582676"/>
          </a:xfrm>
          <a:prstGeom prst="rect">
            <a:avLst/>
          </a:prstGeom>
        </p:spPr>
      </p:pic>
      <p:sp>
        <p:nvSpPr>
          <p:cNvPr id="5" name="bk object 17">
            <a:extLst>
              <a:ext uri="{FF2B5EF4-FFF2-40B4-BE49-F238E27FC236}">
                <a16:creationId xmlns:a16="http://schemas.microsoft.com/office/drawing/2014/main" id="{81DFD61C-A848-47F2-9D23-62F9C8D1C383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7B38D-C318-4FF5-BE60-F09A54F9E823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39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371E87-DFE9-4054-B7FD-EEC66AA1BE82}"/>
              </a:ext>
            </a:extLst>
          </p:cNvPr>
          <p:cNvSpPr/>
          <p:nvPr/>
        </p:nvSpPr>
        <p:spPr>
          <a:xfrm>
            <a:off x="1" y="4525639"/>
            <a:ext cx="3375757" cy="1636552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285695" indent="-285695" defTabSz="896181">
              <a:buFont typeface="Arial" panose="020B0604020202020204" pitchFamily="34" charset="0"/>
              <a:buChar char="•"/>
              <a:defRPr/>
            </a:pPr>
            <a:endParaRPr lang="en-US" sz="1569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  <a:p>
            <a:pPr marL="285695" indent="-285695" defTabSz="896181">
              <a:buFont typeface="Arial" panose="020B0604020202020204" pitchFamily="34" charset="0"/>
              <a:buChar char="•"/>
              <a:defRPr/>
            </a:pPr>
            <a:endParaRPr lang="en-US" sz="1569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  <a:p>
            <a:pPr marL="285695" indent="-285695" defTabSz="896181">
              <a:buFont typeface="Arial" panose="020B0604020202020204" pitchFamily="34" charset="0"/>
              <a:buChar char="•"/>
              <a:defRPr/>
            </a:pPr>
            <a:endParaRPr lang="en-US" sz="1569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  <a:p>
            <a:pPr marL="285695" indent="-285695" defTabSz="896181">
              <a:buFont typeface="Arial" panose="020B0604020202020204" pitchFamily="34" charset="0"/>
              <a:buChar char="•"/>
              <a:defRPr/>
            </a:pPr>
            <a:endParaRPr lang="en-US" sz="1569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  <a:p>
            <a:pPr defTabSz="914225">
              <a:defRPr/>
            </a:pPr>
            <a:endParaRPr lang="en-US" sz="1569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Segoe UI"/>
            </a:endParaRPr>
          </a:p>
          <a:p>
            <a:pPr defTabSz="914225">
              <a:defRPr/>
            </a:pPr>
            <a:endParaRPr lang="en-US" sz="8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Segoe UI"/>
            </a:endParaRPr>
          </a:p>
          <a:p>
            <a:pPr defTabSz="914225">
              <a:defRPr/>
            </a:pPr>
            <a:r>
              <a:rPr lang="en-US" sz="140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Segoe UI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2F32-D3F8-43EA-86DE-9214CFABE44F}"/>
              </a:ext>
            </a:extLst>
          </p:cNvPr>
          <p:cNvSpPr txBox="1">
            <a:spLocks/>
          </p:cNvSpPr>
          <p:nvPr/>
        </p:nvSpPr>
        <p:spPr>
          <a:xfrm>
            <a:off x="589825" y="458045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2745" dirty="0">
              <a:latin typeface="Segoe UI Semibold (Heading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FA528-0650-7944-A922-2E82C920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Migration: Replication Bandwidth Throttling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99729-79AE-7C4C-8FE1-7B124FE110FE}"/>
              </a:ext>
            </a:extLst>
          </p:cNvPr>
          <p:cNvSpPr/>
          <p:nvPr/>
        </p:nvSpPr>
        <p:spPr>
          <a:xfrm>
            <a:off x="543148" y="2916375"/>
            <a:ext cx="2842787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961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For agentless VMware migrations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22C719-2B22-CE4A-9132-093D82D9CF99}"/>
              </a:ext>
            </a:extLst>
          </p:cNvPr>
          <p:cNvSpPr/>
          <p:nvPr/>
        </p:nvSpPr>
        <p:spPr>
          <a:xfrm>
            <a:off x="543148" y="3746023"/>
            <a:ext cx="2842787" cy="81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Set the </a:t>
            </a:r>
            <a:r>
              <a:rPr lang="en-US" sz="1567" b="1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NetQoSPolicy</a:t>
            </a: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 with throttle rate on Azure Migrate appliance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772E0-8905-574D-9787-BB600144EEB9}"/>
              </a:ext>
            </a:extLst>
          </p:cNvPr>
          <p:cNvSpPr/>
          <p:nvPr/>
        </p:nvSpPr>
        <p:spPr>
          <a:xfrm>
            <a:off x="3872058" y="2916375"/>
            <a:ext cx="315009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961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For agentless Hyper-V migrations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B66F7-F80B-7243-95DE-EB30C1B1F629}"/>
              </a:ext>
            </a:extLst>
          </p:cNvPr>
          <p:cNvSpPr/>
          <p:nvPr/>
        </p:nvSpPr>
        <p:spPr>
          <a:xfrm>
            <a:off x="3872058" y="3746024"/>
            <a:ext cx="3375757" cy="217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On the Hyper-V host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 control upload bandwidth, use the Windows Azure Backup MMC snap-in and configure maximum bandwidth to use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 increase upload efficacy, increase the number of threads used for data upload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5E96C-52FF-C24A-B175-138BCE101907}"/>
              </a:ext>
            </a:extLst>
          </p:cNvPr>
          <p:cNvSpPr/>
          <p:nvPr/>
        </p:nvSpPr>
        <p:spPr>
          <a:xfrm>
            <a:off x="7918420" y="2916375"/>
            <a:ext cx="315009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defRPr/>
            </a:pPr>
            <a:r>
              <a:rPr lang="en-US" sz="1961" dirty="0">
                <a:solidFill>
                  <a:srgbClr val="0078D4"/>
                </a:solidFill>
                <a:latin typeface="Segoe UI Semibold (Headings)"/>
                <a:cs typeface="Segoe UI Semilight" panose="020B0402040204020203" pitchFamily="34" charset="0"/>
              </a:rPr>
              <a:t>For agent-based migrations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7CF25-27D8-884B-9BCF-A3820FA06C77}"/>
              </a:ext>
            </a:extLst>
          </p:cNvPr>
          <p:cNvSpPr/>
          <p:nvPr/>
        </p:nvSpPr>
        <p:spPr>
          <a:xfrm>
            <a:off x="7918420" y="3746024"/>
            <a:ext cx="3535898" cy="2653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896181">
              <a:spcAft>
                <a:spcPts val="588"/>
              </a:spcAft>
              <a:defRPr/>
            </a:pPr>
            <a:r>
              <a:rPr lang="en-US" sz="1567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On the replication appliance (configuration server) and/or scale-out process servers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 control upload throughput, use the Windows Azure Backup MMC snap-in and configure maximum bandwidth to use</a:t>
            </a:r>
          </a:p>
          <a:p>
            <a:pPr marL="0" lvl="1" defTabSz="896181">
              <a:spcAft>
                <a:spcPts val="588"/>
              </a:spcAft>
              <a:defRPr/>
            </a:pPr>
            <a:r>
              <a:rPr lang="en-US" sz="1567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To increase upload efficacy, increase the number of threads used for data upload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93C890-150D-BB4D-851C-51731602D4A3}"/>
              </a:ext>
            </a:extLst>
          </p:cNvPr>
          <p:cNvGrpSpPr/>
          <p:nvPr/>
        </p:nvGrpSpPr>
        <p:grpSpPr>
          <a:xfrm>
            <a:off x="3622381" y="1934958"/>
            <a:ext cx="3872057" cy="4464998"/>
            <a:chOff x="3695017" y="1973262"/>
            <a:chExt cx="3949700" cy="39068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82EE8A-3FC6-EF41-BD6D-518545009578}"/>
                </a:ext>
              </a:extLst>
            </p:cNvPr>
            <p:cNvCxnSpPr>
              <a:cxnSpLocks/>
            </p:cNvCxnSpPr>
            <p:nvPr/>
          </p:nvCxnSpPr>
          <p:spPr>
            <a:xfrm>
              <a:off x="7644717" y="1973262"/>
              <a:ext cx="0" cy="390683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EC5409-1D61-8040-9CAA-C7A62721160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017" y="1973262"/>
              <a:ext cx="0" cy="390683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6CF8C-3308-6A4A-9AAF-05151862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29" y="1906457"/>
            <a:ext cx="738912" cy="738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2C0DCB-4AD2-5541-BB14-0A8D44F14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70" y="2062692"/>
            <a:ext cx="582676" cy="5826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41D935-64E8-4245-A913-7C3A2711B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861" y="2062692"/>
            <a:ext cx="582676" cy="582676"/>
          </a:xfrm>
          <a:prstGeom prst="rect">
            <a:avLst/>
          </a:prstGeom>
        </p:spPr>
      </p:pic>
      <p:sp>
        <p:nvSpPr>
          <p:cNvPr id="4" name="bk object 17">
            <a:extLst>
              <a:ext uri="{FF2B5EF4-FFF2-40B4-BE49-F238E27FC236}">
                <a16:creationId xmlns:a16="http://schemas.microsoft.com/office/drawing/2014/main" id="{847C4805-DACB-4013-AB93-F3896DBE769F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EE29A-745B-4D0F-B50D-CA3B16DF6AD9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7058819-809D-714C-A0C5-C3FF4E186B4B}"/>
              </a:ext>
            </a:extLst>
          </p:cNvPr>
          <p:cNvSpPr/>
          <p:nvPr/>
        </p:nvSpPr>
        <p:spPr bwMode="auto">
          <a:xfrm>
            <a:off x="5689983" y="487"/>
            <a:ext cx="6502018" cy="685702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C3D3CD-60C6-4BC8-9695-9878A24B3208}"/>
              </a:ext>
            </a:extLst>
          </p:cNvPr>
          <p:cNvSpPr/>
          <p:nvPr/>
        </p:nvSpPr>
        <p:spPr>
          <a:xfrm>
            <a:off x="411561" y="1815319"/>
            <a:ext cx="4374198" cy="432053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896181">
              <a:spcBef>
                <a:spcPts val="588"/>
              </a:spcBef>
              <a:spcAft>
                <a:spcPts val="588"/>
              </a:spcAft>
              <a:defRPr/>
            </a:pPr>
            <a:r>
              <a:rPr lang="en-US" sz="1569" b="1" dirty="0">
                <a:solidFill>
                  <a:schemeClr val="tx2"/>
                </a:solidFill>
                <a:latin typeface="Segoe UI"/>
                <a:cs typeface="Segoe UI Semilight" panose="020B0402040204020203" pitchFamily="34" charset="0"/>
              </a:rPr>
              <a:t>Replication data </a:t>
            </a:r>
            <a:r>
              <a:rPr lang="en-US" sz="156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can be routed through ExpressRoute with Microsoft Peering</a:t>
            </a:r>
          </a:p>
          <a:p>
            <a:pPr defTabSz="896181">
              <a:spcBef>
                <a:spcPts val="588"/>
              </a:spcBef>
              <a:spcAft>
                <a:spcPts val="588"/>
              </a:spcAft>
              <a:defRPr/>
            </a:pPr>
            <a:r>
              <a:rPr lang="en-US" sz="1569" b="1" dirty="0">
                <a:solidFill>
                  <a:schemeClr val="tx2"/>
                </a:solidFill>
                <a:latin typeface="Segoe UI"/>
                <a:cs typeface="Segoe UI Semilight" panose="020B0402040204020203" pitchFamily="34" charset="0"/>
              </a:rPr>
              <a:t>Control plane </a:t>
            </a:r>
            <a:r>
              <a:rPr lang="en-US" sz="156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(replication orchestration) communications happen over the Internet </a:t>
            </a:r>
          </a:p>
          <a:p>
            <a:pPr defTabSz="896181">
              <a:spcBef>
                <a:spcPts val="588"/>
              </a:spcBef>
              <a:spcAft>
                <a:spcPts val="588"/>
              </a:spcAft>
              <a:defRPr/>
            </a:pPr>
            <a:r>
              <a:rPr lang="en-US" sz="1569" b="1" dirty="0">
                <a:solidFill>
                  <a:schemeClr val="tx2"/>
                </a:solidFill>
                <a:latin typeface="Segoe UI"/>
                <a:cs typeface="Segoe UI Semilight" panose="020B0402040204020203" pitchFamily="34" charset="0"/>
              </a:rPr>
              <a:t>To configure Microsoft Peering </a:t>
            </a:r>
            <a:r>
              <a:rPr lang="en-US" sz="1569" dirty="0">
                <a:solidFill>
                  <a:srgbClr val="44546A">
                    <a:lumMod val="50000"/>
                  </a:srgbClr>
                </a:solidFill>
                <a:latin typeface="Segoe UI"/>
                <a:cs typeface="Segoe UI Semilight" panose="020B0402040204020203" pitchFamily="34" charset="0"/>
              </a:rPr>
              <a:t>for replication data transfer, advertise routes </a:t>
            </a:r>
            <a:r>
              <a:rPr lang="en-US" sz="156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for following BGP communities –</a:t>
            </a:r>
          </a:p>
          <a:p>
            <a:pPr marL="161848" indent="-161848" defTabSz="896181">
              <a:spcAft>
                <a:spcPts val="588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Regional BGP community for the source Azure region (Azure Migrate Project region)</a:t>
            </a:r>
          </a:p>
          <a:p>
            <a:pPr marL="161848" indent="-161848" defTabSz="896181">
              <a:spcAft>
                <a:spcPts val="588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Regional BGP community for the target Azure region (region for migration)</a:t>
            </a:r>
          </a:p>
          <a:p>
            <a:pPr marL="161848" indent="-161848" defTabSz="896181">
              <a:spcAft>
                <a:spcPts val="588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568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BGP community for Azure Active Directory (12076:5060)</a:t>
            </a:r>
          </a:p>
          <a:p>
            <a:pPr defTabSz="896181">
              <a:spcAft>
                <a:spcPts val="588"/>
              </a:spcAft>
              <a:defRPr/>
            </a:pPr>
            <a:r>
              <a:rPr lang="en-US" sz="156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If using proxy setup on-premise, then configure proxy bypass for “</a:t>
            </a:r>
            <a:r>
              <a:rPr lang="en-US" sz="1569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.*.</a:t>
            </a:r>
            <a:r>
              <a:rPr lang="en-US" sz="1569" i="1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blob.core.windows</a:t>
            </a:r>
            <a:r>
              <a:rPr lang="en-US" sz="1600" i="1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.net</a:t>
            </a: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”</a:t>
            </a:r>
            <a:endParaRPr lang="en-US" sz="1400" dirty="0">
              <a:ln>
                <a:solidFill>
                  <a:prstClr val="white"/>
                </a:solidFill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644933-C5C8-42EB-80A5-0CC0565AAD2F}"/>
              </a:ext>
            </a:extLst>
          </p:cNvPr>
          <p:cNvSpPr txBox="1">
            <a:spLocks/>
          </p:cNvSpPr>
          <p:nvPr/>
        </p:nvSpPr>
        <p:spPr>
          <a:xfrm>
            <a:off x="589825" y="458045"/>
            <a:ext cx="11015394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225">
              <a:lnSpc>
                <a:spcPct val="100000"/>
              </a:lnSpc>
              <a:spcBef>
                <a:spcPts val="0"/>
              </a:spcBef>
              <a:defRPr/>
            </a:pPr>
            <a:endParaRPr lang="en-US" sz="1765" i="1" dirty="0">
              <a:solidFill>
                <a:prstClr val="black"/>
              </a:solidFill>
              <a:latin typeface="Segoe UI Semibold (Headings)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9B1A02-1A98-49A4-BE78-EBECAC841412}"/>
              </a:ext>
            </a:extLst>
          </p:cNvPr>
          <p:cNvCxnSpPr>
            <a:cxnSpLocks/>
          </p:cNvCxnSpPr>
          <p:nvPr/>
        </p:nvCxnSpPr>
        <p:spPr>
          <a:xfrm flipV="1">
            <a:off x="6096000" y="5763562"/>
            <a:ext cx="482673" cy="33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BAEEFB-1017-49BC-917E-F0D430558107}"/>
              </a:ext>
            </a:extLst>
          </p:cNvPr>
          <p:cNvCxnSpPr>
            <a:cxnSpLocks/>
          </p:cNvCxnSpPr>
          <p:nvPr/>
        </p:nvCxnSpPr>
        <p:spPr>
          <a:xfrm flipV="1">
            <a:off x="6096000" y="5973408"/>
            <a:ext cx="482673" cy="33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CFBA7-F8E8-4E97-A7DC-8FF428F0EC27}"/>
              </a:ext>
            </a:extLst>
          </p:cNvPr>
          <p:cNvCxnSpPr>
            <a:cxnSpLocks/>
          </p:cNvCxnSpPr>
          <p:nvPr/>
        </p:nvCxnSpPr>
        <p:spPr>
          <a:xfrm flipV="1">
            <a:off x="6096000" y="6177700"/>
            <a:ext cx="482673" cy="334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D699E8F-4012-453E-9100-B8DFB94A4B0C}"/>
              </a:ext>
            </a:extLst>
          </p:cNvPr>
          <p:cNvSpPr txBox="1"/>
          <p:nvPr/>
        </p:nvSpPr>
        <p:spPr>
          <a:xfrm>
            <a:off x="6656856" y="5623428"/>
            <a:ext cx="3511968" cy="2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i="1" kern="0">
                <a:solidFill>
                  <a:schemeClr val="accent2"/>
                </a:solidFill>
                <a:latin typeface="Segoe UI"/>
              </a:rPr>
              <a:t>Orchestration data (over Internet)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AB96522-AF2B-42C8-913C-E9203E288FA0}"/>
              </a:ext>
            </a:extLst>
          </p:cNvPr>
          <p:cNvSpPr txBox="1"/>
          <p:nvPr/>
        </p:nvSpPr>
        <p:spPr>
          <a:xfrm>
            <a:off x="6652037" y="5824378"/>
            <a:ext cx="3840936" cy="2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i="1" kern="0" dirty="0">
                <a:solidFill>
                  <a:schemeClr val="accent2"/>
                </a:solidFill>
                <a:latin typeface="Segoe UI"/>
              </a:rPr>
              <a:t>Replication data (over ExpressRoute with Microsoft Peering)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B73EF3-FE68-4361-A10A-3233C7A86423}"/>
              </a:ext>
            </a:extLst>
          </p:cNvPr>
          <p:cNvSpPr txBox="1"/>
          <p:nvPr/>
        </p:nvSpPr>
        <p:spPr>
          <a:xfrm>
            <a:off x="6647218" y="6009830"/>
            <a:ext cx="5042618" cy="2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i="1" kern="0">
                <a:solidFill>
                  <a:schemeClr val="accent2"/>
                </a:solidFill>
                <a:latin typeface="Segoe UI"/>
              </a:rPr>
              <a:t>Connectivity to Azure VM post failover (over ExpressRoute with Private Peering)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F32752-BBD6-4FB3-B2CF-31CE77CE6AAA}"/>
              </a:ext>
            </a:extLst>
          </p:cNvPr>
          <p:cNvSpPr/>
          <p:nvPr/>
        </p:nvSpPr>
        <p:spPr>
          <a:xfrm>
            <a:off x="6358015" y="957290"/>
            <a:ext cx="5165953" cy="133830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D1D82-B685-419B-BD48-188ABA5998A5}"/>
              </a:ext>
            </a:extLst>
          </p:cNvPr>
          <p:cNvGrpSpPr/>
          <p:nvPr/>
        </p:nvGrpSpPr>
        <p:grpSpPr>
          <a:xfrm>
            <a:off x="7106558" y="1135171"/>
            <a:ext cx="418916" cy="378425"/>
            <a:chOff x="5118964" y="3771564"/>
            <a:chExt cx="642073" cy="5966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63C451-4FEE-43C9-818F-B928A9DF0DDA}"/>
                </a:ext>
              </a:extLst>
            </p:cNvPr>
            <p:cNvSpPr/>
            <p:nvPr/>
          </p:nvSpPr>
          <p:spPr bwMode="auto">
            <a:xfrm>
              <a:off x="5141901" y="3805511"/>
              <a:ext cx="569259" cy="39508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EEDECEC9-6F08-48D7-836E-D998E39EA2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8964" y="3771564"/>
              <a:ext cx="642073" cy="596676"/>
              <a:chOff x="4030" y="1558"/>
              <a:chExt cx="341" cy="312"/>
            </a:xfrm>
            <a:solidFill>
              <a:srgbClr val="D83B01"/>
            </a:solidFill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631C3FC1-8D52-4E42-98A2-CD93A2012F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0" y="1558"/>
                <a:ext cx="341" cy="312"/>
              </a:xfrm>
              <a:custGeom>
                <a:avLst/>
                <a:gdLst>
                  <a:gd name="T0" fmla="*/ 563 w 599"/>
                  <a:gd name="T1" fmla="*/ 0 h 553"/>
                  <a:gd name="T2" fmla="*/ 33 w 599"/>
                  <a:gd name="T3" fmla="*/ 0 h 553"/>
                  <a:gd name="T4" fmla="*/ 0 w 599"/>
                  <a:gd name="T5" fmla="*/ 34 h 553"/>
                  <a:gd name="T6" fmla="*/ 0 w 599"/>
                  <a:gd name="T7" fmla="*/ 404 h 553"/>
                  <a:gd name="T8" fmla="*/ 33 w 599"/>
                  <a:gd name="T9" fmla="*/ 438 h 553"/>
                  <a:gd name="T10" fmla="*/ 214 w 599"/>
                  <a:gd name="T11" fmla="*/ 438 h 553"/>
                  <a:gd name="T12" fmla="*/ 93 w 599"/>
                  <a:gd name="T13" fmla="*/ 517 h 553"/>
                  <a:gd name="T14" fmla="*/ 93 w 599"/>
                  <a:gd name="T15" fmla="*/ 553 h 553"/>
                  <a:gd name="T16" fmla="*/ 484 w 599"/>
                  <a:gd name="T17" fmla="*/ 553 h 553"/>
                  <a:gd name="T18" fmla="*/ 484 w 599"/>
                  <a:gd name="T19" fmla="*/ 517 h 553"/>
                  <a:gd name="T20" fmla="*/ 377 w 599"/>
                  <a:gd name="T21" fmla="*/ 438 h 553"/>
                  <a:gd name="T22" fmla="*/ 563 w 599"/>
                  <a:gd name="T23" fmla="*/ 438 h 553"/>
                  <a:gd name="T24" fmla="*/ 599 w 599"/>
                  <a:gd name="T25" fmla="*/ 404 h 553"/>
                  <a:gd name="T26" fmla="*/ 599 w 599"/>
                  <a:gd name="T27" fmla="*/ 34 h 553"/>
                  <a:gd name="T28" fmla="*/ 563 w 599"/>
                  <a:gd name="T29" fmla="*/ 0 h 553"/>
                  <a:gd name="T30" fmla="*/ 553 w 599"/>
                  <a:gd name="T31" fmla="*/ 47 h 553"/>
                  <a:gd name="T32" fmla="*/ 553 w 599"/>
                  <a:gd name="T33" fmla="*/ 392 h 553"/>
                  <a:gd name="T34" fmla="*/ 47 w 599"/>
                  <a:gd name="T35" fmla="*/ 392 h 553"/>
                  <a:gd name="T36" fmla="*/ 47 w 599"/>
                  <a:gd name="T37" fmla="*/ 47 h 553"/>
                  <a:gd name="T38" fmla="*/ 554 w 599"/>
                  <a:gd name="T39" fmla="*/ 46 h 553"/>
                  <a:gd name="T40" fmla="*/ 553 w 599"/>
                  <a:gd name="T41" fmla="*/ 47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9" h="553">
                    <a:moveTo>
                      <a:pt x="563" y="0"/>
                    </a:moveTo>
                    <a:lnTo>
                      <a:pt x="33" y="0"/>
                    </a:lnTo>
                    <a:cubicBezTo>
                      <a:pt x="15" y="0"/>
                      <a:pt x="0" y="17"/>
                      <a:pt x="0" y="34"/>
                    </a:cubicBezTo>
                    <a:lnTo>
                      <a:pt x="0" y="404"/>
                    </a:lnTo>
                    <a:cubicBezTo>
                      <a:pt x="0" y="422"/>
                      <a:pt x="15" y="438"/>
                      <a:pt x="33" y="438"/>
                    </a:cubicBezTo>
                    <a:lnTo>
                      <a:pt x="214" y="438"/>
                    </a:lnTo>
                    <a:cubicBezTo>
                      <a:pt x="234" y="507"/>
                      <a:pt x="208" y="517"/>
                      <a:pt x="93" y="517"/>
                    </a:cubicBezTo>
                    <a:lnTo>
                      <a:pt x="93" y="553"/>
                    </a:lnTo>
                    <a:lnTo>
                      <a:pt x="484" y="553"/>
                    </a:lnTo>
                    <a:lnTo>
                      <a:pt x="484" y="517"/>
                    </a:lnTo>
                    <a:cubicBezTo>
                      <a:pt x="369" y="517"/>
                      <a:pt x="357" y="507"/>
                      <a:pt x="377" y="438"/>
                    </a:cubicBezTo>
                    <a:lnTo>
                      <a:pt x="563" y="438"/>
                    </a:lnTo>
                    <a:cubicBezTo>
                      <a:pt x="581" y="438"/>
                      <a:pt x="599" y="422"/>
                      <a:pt x="599" y="404"/>
                    </a:cubicBezTo>
                    <a:lnTo>
                      <a:pt x="599" y="34"/>
                    </a:lnTo>
                    <a:cubicBezTo>
                      <a:pt x="599" y="17"/>
                      <a:pt x="581" y="0"/>
                      <a:pt x="563" y="0"/>
                    </a:cubicBezTo>
                    <a:close/>
                    <a:moveTo>
                      <a:pt x="553" y="47"/>
                    </a:moveTo>
                    <a:lnTo>
                      <a:pt x="553" y="392"/>
                    </a:lnTo>
                    <a:lnTo>
                      <a:pt x="47" y="392"/>
                    </a:lnTo>
                    <a:lnTo>
                      <a:pt x="47" y="47"/>
                    </a:lnTo>
                    <a:lnTo>
                      <a:pt x="554" y="46"/>
                    </a:lnTo>
                    <a:lnTo>
                      <a:pt x="553" y="4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latin typeface="+mj-lt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336C801-2D50-41D1-BA63-84D81BB70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1615"/>
                <a:ext cx="106" cy="61"/>
              </a:xfrm>
              <a:custGeom>
                <a:avLst/>
                <a:gdLst>
                  <a:gd name="T0" fmla="*/ 106 w 106"/>
                  <a:gd name="T1" fmla="*/ 30 h 61"/>
                  <a:gd name="T2" fmla="*/ 53 w 106"/>
                  <a:gd name="T3" fmla="*/ 0 h 61"/>
                  <a:gd name="T4" fmla="*/ 0 w 106"/>
                  <a:gd name="T5" fmla="*/ 30 h 61"/>
                  <a:gd name="T6" fmla="*/ 0 w 106"/>
                  <a:gd name="T7" fmla="*/ 31 h 61"/>
                  <a:gd name="T8" fmla="*/ 53 w 106"/>
                  <a:gd name="T9" fmla="*/ 61 h 61"/>
                  <a:gd name="T10" fmla="*/ 106 w 106"/>
                  <a:gd name="T11" fmla="*/ 31 h 61"/>
                  <a:gd name="T12" fmla="*/ 106 w 106"/>
                  <a:gd name="T13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1">
                    <a:moveTo>
                      <a:pt x="106" y="30"/>
                    </a:moveTo>
                    <a:lnTo>
                      <a:pt x="53" y="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53" y="61"/>
                    </a:lnTo>
                    <a:lnTo>
                      <a:pt x="106" y="31"/>
                    </a:lnTo>
                    <a:lnTo>
                      <a:pt x="106" y="3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latin typeface="+mj-lt"/>
                </a:endParaRPr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78A0D329-7650-4E42-9318-128D5AC1D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" y="1655"/>
                <a:ext cx="53" cy="90"/>
              </a:xfrm>
              <a:custGeom>
                <a:avLst/>
                <a:gdLst>
                  <a:gd name="T0" fmla="*/ 0 w 53"/>
                  <a:gd name="T1" fmla="*/ 30 h 90"/>
                  <a:gd name="T2" fmla="*/ 0 w 53"/>
                  <a:gd name="T3" fmla="*/ 90 h 90"/>
                  <a:gd name="T4" fmla="*/ 53 w 53"/>
                  <a:gd name="T5" fmla="*/ 60 h 90"/>
                  <a:gd name="T6" fmla="*/ 53 w 53"/>
                  <a:gd name="T7" fmla="*/ 0 h 90"/>
                  <a:gd name="T8" fmla="*/ 0 w 53"/>
                  <a:gd name="T9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90">
                    <a:moveTo>
                      <a:pt x="0" y="30"/>
                    </a:moveTo>
                    <a:lnTo>
                      <a:pt x="0" y="90"/>
                    </a:lnTo>
                    <a:lnTo>
                      <a:pt x="53" y="60"/>
                    </a:lnTo>
                    <a:lnTo>
                      <a:pt x="53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latin typeface="+mj-lt"/>
                </a:endParaRPr>
              </a:p>
            </p:txBody>
          </p: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B867CAB6-7EA6-46E7-9F3D-F3F7885FA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1655"/>
                <a:ext cx="53" cy="90"/>
              </a:xfrm>
              <a:custGeom>
                <a:avLst/>
                <a:gdLst>
                  <a:gd name="T0" fmla="*/ 53 w 53"/>
                  <a:gd name="T1" fmla="*/ 30 h 90"/>
                  <a:gd name="T2" fmla="*/ 0 w 53"/>
                  <a:gd name="T3" fmla="*/ 0 h 90"/>
                  <a:gd name="T4" fmla="*/ 0 w 53"/>
                  <a:gd name="T5" fmla="*/ 60 h 90"/>
                  <a:gd name="T6" fmla="*/ 53 w 53"/>
                  <a:gd name="T7" fmla="*/ 90 h 90"/>
                  <a:gd name="T8" fmla="*/ 53 w 53"/>
                  <a:gd name="T9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90">
                    <a:moveTo>
                      <a:pt x="53" y="3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53" y="90"/>
                    </a:lnTo>
                    <a:lnTo>
                      <a:pt x="53" y="3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latin typeface="+mj-lt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115390-85DE-4E8F-A0DA-13639541BB30}"/>
              </a:ext>
            </a:extLst>
          </p:cNvPr>
          <p:cNvSpPr txBox="1"/>
          <p:nvPr/>
        </p:nvSpPr>
        <p:spPr>
          <a:xfrm>
            <a:off x="6759135" y="1582859"/>
            <a:ext cx="1126377" cy="61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49">
              <a:defRPr/>
            </a:pPr>
            <a:r>
              <a:rPr lang="en-US" sz="1100" kern="0" dirty="0">
                <a:latin typeface="+mj-lt"/>
              </a:rPr>
              <a:t>Replication appliance</a:t>
            </a:r>
          </a:p>
          <a:p>
            <a:pPr algn="ctr" defTabSz="914049">
              <a:defRPr/>
            </a:pPr>
            <a:r>
              <a:rPr lang="en-US" sz="1100" kern="0" dirty="0">
                <a:latin typeface="+mj-lt"/>
              </a:rPr>
              <a:t>(agent-based)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2018F-69CB-4687-A4CF-D02D4D163C7A}"/>
              </a:ext>
            </a:extLst>
          </p:cNvPr>
          <p:cNvSpPr txBox="1"/>
          <p:nvPr/>
        </p:nvSpPr>
        <p:spPr>
          <a:xfrm>
            <a:off x="8434431" y="1582859"/>
            <a:ext cx="1046794" cy="61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49">
              <a:defRPr/>
            </a:pPr>
            <a:r>
              <a:rPr lang="en-US" sz="1100" kern="0" dirty="0">
                <a:latin typeface="+mj-lt"/>
              </a:rPr>
              <a:t>Hyper-V Replication Provider</a:t>
            </a:r>
          </a:p>
        </p:txBody>
      </p:sp>
      <p:sp>
        <p:nvSpPr>
          <p:cNvPr id="20" name="Freeform 342">
            <a:extLst>
              <a:ext uri="{FF2B5EF4-FFF2-40B4-BE49-F238E27FC236}">
                <a16:creationId xmlns:a16="http://schemas.microsoft.com/office/drawing/2014/main" id="{EB2D5D91-D012-409F-B512-4D3621663246}"/>
              </a:ext>
            </a:extLst>
          </p:cNvPr>
          <p:cNvSpPr>
            <a:spLocks noEditPoints="1"/>
          </p:cNvSpPr>
          <p:nvPr/>
        </p:nvSpPr>
        <p:spPr bwMode="auto">
          <a:xfrm>
            <a:off x="8782287" y="1166471"/>
            <a:ext cx="317410" cy="315823"/>
          </a:xfrm>
          <a:custGeom>
            <a:avLst/>
            <a:gdLst>
              <a:gd name="T0" fmla="*/ 19 w 93"/>
              <a:gd name="T1" fmla="*/ 23 h 93"/>
              <a:gd name="T2" fmla="*/ 19 w 93"/>
              <a:gd name="T3" fmla="*/ 29 h 93"/>
              <a:gd name="T4" fmla="*/ 12 w 93"/>
              <a:gd name="T5" fmla="*/ 35 h 93"/>
              <a:gd name="T6" fmla="*/ 1 w 93"/>
              <a:gd name="T7" fmla="*/ 37 h 93"/>
              <a:gd name="T8" fmla="*/ 2 w 93"/>
              <a:gd name="T9" fmla="*/ 47 h 93"/>
              <a:gd name="T10" fmla="*/ 14 w 93"/>
              <a:gd name="T11" fmla="*/ 53 h 93"/>
              <a:gd name="T12" fmla="*/ 14 w 93"/>
              <a:gd name="T13" fmla="*/ 63 h 93"/>
              <a:gd name="T14" fmla="*/ 7 w 93"/>
              <a:gd name="T15" fmla="*/ 72 h 93"/>
              <a:gd name="T16" fmla="*/ 16 w 93"/>
              <a:gd name="T17" fmla="*/ 78 h 93"/>
              <a:gd name="T18" fmla="*/ 28 w 93"/>
              <a:gd name="T19" fmla="*/ 74 h 93"/>
              <a:gd name="T20" fmla="*/ 35 w 93"/>
              <a:gd name="T21" fmla="*/ 81 h 93"/>
              <a:gd name="T22" fmla="*/ 37 w 93"/>
              <a:gd name="T23" fmla="*/ 92 h 93"/>
              <a:gd name="T24" fmla="*/ 47 w 93"/>
              <a:gd name="T25" fmla="*/ 90 h 93"/>
              <a:gd name="T26" fmla="*/ 53 w 93"/>
              <a:gd name="T27" fmla="*/ 78 h 93"/>
              <a:gd name="T28" fmla="*/ 57 w 93"/>
              <a:gd name="T29" fmla="*/ 77 h 93"/>
              <a:gd name="T30" fmla="*/ 62 w 93"/>
              <a:gd name="T31" fmla="*/ 79 h 93"/>
              <a:gd name="T32" fmla="*/ 72 w 93"/>
              <a:gd name="T33" fmla="*/ 85 h 93"/>
              <a:gd name="T34" fmla="*/ 78 w 93"/>
              <a:gd name="T35" fmla="*/ 77 h 93"/>
              <a:gd name="T36" fmla="*/ 73 w 93"/>
              <a:gd name="T37" fmla="*/ 65 h 93"/>
              <a:gd name="T38" fmla="*/ 75 w 93"/>
              <a:gd name="T39" fmla="*/ 61 h 93"/>
              <a:gd name="T40" fmla="*/ 80 w 93"/>
              <a:gd name="T41" fmla="*/ 58 h 93"/>
              <a:gd name="T42" fmla="*/ 92 w 93"/>
              <a:gd name="T43" fmla="*/ 56 h 93"/>
              <a:gd name="T44" fmla="*/ 90 w 93"/>
              <a:gd name="T45" fmla="*/ 46 h 93"/>
              <a:gd name="T46" fmla="*/ 78 w 93"/>
              <a:gd name="T47" fmla="*/ 40 h 93"/>
              <a:gd name="T48" fmla="*/ 77 w 93"/>
              <a:gd name="T49" fmla="*/ 36 h 93"/>
              <a:gd name="T50" fmla="*/ 78 w 93"/>
              <a:gd name="T51" fmla="*/ 31 h 93"/>
              <a:gd name="T52" fmla="*/ 85 w 93"/>
              <a:gd name="T53" fmla="*/ 21 h 93"/>
              <a:gd name="T54" fmla="*/ 77 w 93"/>
              <a:gd name="T55" fmla="*/ 15 h 93"/>
              <a:gd name="T56" fmla="*/ 64 w 93"/>
              <a:gd name="T57" fmla="*/ 20 h 93"/>
              <a:gd name="T58" fmla="*/ 61 w 93"/>
              <a:gd name="T59" fmla="*/ 18 h 93"/>
              <a:gd name="T60" fmla="*/ 58 w 93"/>
              <a:gd name="T61" fmla="*/ 13 h 93"/>
              <a:gd name="T62" fmla="*/ 56 w 93"/>
              <a:gd name="T63" fmla="*/ 1 h 93"/>
              <a:gd name="T64" fmla="*/ 46 w 93"/>
              <a:gd name="T65" fmla="*/ 3 h 93"/>
              <a:gd name="T66" fmla="*/ 40 w 93"/>
              <a:gd name="T67" fmla="*/ 15 h 93"/>
              <a:gd name="T68" fmla="*/ 36 w 93"/>
              <a:gd name="T69" fmla="*/ 16 h 93"/>
              <a:gd name="T70" fmla="*/ 30 w 93"/>
              <a:gd name="T71" fmla="*/ 14 h 93"/>
              <a:gd name="T72" fmla="*/ 21 w 93"/>
              <a:gd name="T73" fmla="*/ 8 h 93"/>
              <a:gd name="T74" fmla="*/ 15 w 93"/>
              <a:gd name="T75" fmla="*/ 16 h 93"/>
              <a:gd name="T76" fmla="*/ 57 w 93"/>
              <a:gd name="T77" fmla="*/ 60 h 93"/>
              <a:gd name="T78" fmla="*/ 36 w 93"/>
              <a:gd name="T79" fmla="*/ 3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3" h="93">
                <a:moveTo>
                  <a:pt x="15" y="16"/>
                </a:move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0" y="27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8" y="30"/>
                  <a:pt x="18" y="31"/>
                  <a:pt x="17" y="32"/>
                </a:cubicBezTo>
                <a:cubicBezTo>
                  <a:pt x="16" y="34"/>
                  <a:pt x="15" y="35"/>
                  <a:pt x="12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2" y="35"/>
                  <a:pt x="1" y="36"/>
                  <a:pt x="1" y="37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1" y="47"/>
                  <a:pt x="2" y="47"/>
                </a:cubicBezTo>
                <a:cubicBezTo>
                  <a:pt x="10" y="49"/>
                  <a:pt x="10" y="49"/>
                  <a:pt x="10" y="49"/>
                </a:cubicBezTo>
                <a:cubicBezTo>
                  <a:pt x="13" y="50"/>
                  <a:pt x="14" y="51"/>
                  <a:pt x="14" y="53"/>
                </a:cubicBezTo>
                <a:cubicBezTo>
                  <a:pt x="15" y="54"/>
                  <a:pt x="15" y="56"/>
                  <a:pt x="16" y="58"/>
                </a:cubicBezTo>
                <a:cubicBezTo>
                  <a:pt x="16" y="59"/>
                  <a:pt x="16" y="61"/>
                  <a:pt x="14" y="63"/>
                </a:cubicBezTo>
                <a:cubicBezTo>
                  <a:pt x="8" y="68"/>
                  <a:pt x="8" y="68"/>
                  <a:pt x="8" y="68"/>
                </a:cubicBezTo>
                <a:cubicBezTo>
                  <a:pt x="7" y="69"/>
                  <a:pt x="7" y="71"/>
                  <a:pt x="7" y="72"/>
                </a:cubicBezTo>
                <a:cubicBezTo>
                  <a:pt x="12" y="78"/>
                  <a:pt x="12" y="78"/>
                  <a:pt x="12" y="78"/>
                </a:cubicBezTo>
                <a:cubicBezTo>
                  <a:pt x="12" y="78"/>
                  <a:pt x="14" y="79"/>
                  <a:pt x="16" y="78"/>
                </a:cubicBezTo>
                <a:cubicBezTo>
                  <a:pt x="22" y="74"/>
                  <a:pt x="22" y="74"/>
                  <a:pt x="22" y="74"/>
                </a:cubicBezTo>
                <a:cubicBezTo>
                  <a:pt x="25" y="72"/>
                  <a:pt x="27" y="73"/>
                  <a:pt x="28" y="74"/>
                </a:cubicBezTo>
                <a:cubicBezTo>
                  <a:pt x="29" y="74"/>
                  <a:pt x="31" y="75"/>
                  <a:pt x="32" y="76"/>
                </a:cubicBezTo>
                <a:cubicBezTo>
                  <a:pt x="34" y="76"/>
                  <a:pt x="35" y="78"/>
                  <a:pt x="35" y="81"/>
                </a:cubicBezTo>
                <a:cubicBezTo>
                  <a:pt x="34" y="89"/>
                  <a:pt x="34" y="89"/>
                  <a:pt x="34" y="89"/>
                </a:cubicBezTo>
                <a:cubicBezTo>
                  <a:pt x="34" y="91"/>
                  <a:pt x="36" y="92"/>
                  <a:pt x="37" y="92"/>
                </a:cubicBezTo>
                <a:cubicBezTo>
                  <a:pt x="44" y="93"/>
                  <a:pt x="44" y="93"/>
                  <a:pt x="44" y="93"/>
                </a:cubicBezTo>
                <a:cubicBezTo>
                  <a:pt x="45" y="93"/>
                  <a:pt x="46" y="92"/>
                  <a:pt x="47" y="90"/>
                </a:cubicBezTo>
                <a:cubicBezTo>
                  <a:pt x="49" y="83"/>
                  <a:pt x="49" y="83"/>
                  <a:pt x="49" y="83"/>
                </a:cubicBezTo>
                <a:cubicBezTo>
                  <a:pt x="49" y="80"/>
                  <a:pt x="51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4" y="78"/>
                  <a:pt x="55" y="78"/>
                  <a:pt x="57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8" y="77"/>
                  <a:pt x="60" y="77"/>
                  <a:pt x="62" y="79"/>
                </a:cubicBezTo>
                <a:cubicBezTo>
                  <a:pt x="68" y="85"/>
                  <a:pt x="68" y="85"/>
                  <a:pt x="68" y="85"/>
                </a:cubicBezTo>
                <a:cubicBezTo>
                  <a:pt x="69" y="86"/>
                  <a:pt x="71" y="86"/>
                  <a:pt x="72" y="85"/>
                </a:cubicBezTo>
                <a:cubicBezTo>
                  <a:pt x="77" y="81"/>
                  <a:pt x="77" y="81"/>
                  <a:pt x="77" y="81"/>
                </a:cubicBezTo>
                <a:cubicBezTo>
                  <a:pt x="78" y="80"/>
                  <a:pt x="78" y="79"/>
                  <a:pt x="78" y="77"/>
                </a:cubicBezTo>
                <a:cubicBezTo>
                  <a:pt x="73" y="70"/>
                  <a:pt x="73" y="70"/>
                  <a:pt x="73" y="70"/>
                </a:cubicBezTo>
                <a:cubicBezTo>
                  <a:pt x="72" y="68"/>
                  <a:pt x="72" y="66"/>
                  <a:pt x="73" y="65"/>
                </a:cubicBezTo>
                <a:cubicBezTo>
                  <a:pt x="73" y="64"/>
                  <a:pt x="73" y="64"/>
                  <a:pt x="73" y="64"/>
                </a:cubicBezTo>
                <a:cubicBezTo>
                  <a:pt x="74" y="63"/>
                  <a:pt x="75" y="62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6" y="59"/>
                  <a:pt x="77" y="58"/>
                  <a:pt x="80" y="58"/>
                </a:cubicBezTo>
                <a:cubicBezTo>
                  <a:pt x="89" y="58"/>
                  <a:pt x="89" y="58"/>
                  <a:pt x="89" y="58"/>
                </a:cubicBezTo>
                <a:cubicBezTo>
                  <a:pt x="90" y="58"/>
                  <a:pt x="91" y="57"/>
                  <a:pt x="92" y="56"/>
                </a:cubicBezTo>
                <a:cubicBezTo>
                  <a:pt x="92" y="49"/>
                  <a:pt x="92" y="49"/>
                  <a:pt x="92" y="49"/>
                </a:cubicBezTo>
                <a:cubicBezTo>
                  <a:pt x="93" y="48"/>
                  <a:pt x="92" y="47"/>
                  <a:pt x="90" y="46"/>
                </a:cubicBezTo>
                <a:cubicBezTo>
                  <a:pt x="82" y="44"/>
                  <a:pt x="82" y="44"/>
                  <a:pt x="82" y="44"/>
                </a:cubicBezTo>
                <a:cubicBezTo>
                  <a:pt x="79" y="43"/>
                  <a:pt x="78" y="42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78" y="39"/>
                  <a:pt x="77" y="38"/>
                  <a:pt x="77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6" y="34"/>
                  <a:pt x="76" y="33"/>
                  <a:pt x="78" y="31"/>
                </a:cubicBezTo>
                <a:cubicBezTo>
                  <a:pt x="84" y="25"/>
                  <a:pt x="84" y="25"/>
                  <a:pt x="84" y="25"/>
                </a:cubicBezTo>
                <a:cubicBezTo>
                  <a:pt x="86" y="24"/>
                  <a:pt x="85" y="22"/>
                  <a:pt x="85" y="21"/>
                </a:cubicBezTo>
                <a:cubicBezTo>
                  <a:pt x="81" y="16"/>
                  <a:pt x="81" y="16"/>
                  <a:pt x="81" y="16"/>
                </a:cubicBezTo>
                <a:cubicBezTo>
                  <a:pt x="80" y="15"/>
                  <a:pt x="78" y="14"/>
                  <a:pt x="77" y="15"/>
                </a:cubicBezTo>
                <a:cubicBezTo>
                  <a:pt x="70" y="20"/>
                  <a:pt x="70" y="20"/>
                  <a:pt x="70" y="20"/>
                </a:cubicBezTo>
                <a:cubicBezTo>
                  <a:pt x="67" y="21"/>
                  <a:pt x="66" y="21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19"/>
                  <a:pt x="62" y="18"/>
                  <a:pt x="61" y="18"/>
                </a:cubicBezTo>
                <a:cubicBezTo>
                  <a:pt x="60" y="17"/>
                  <a:pt x="60" y="17"/>
                  <a:pt x="60" y="17"/>
                </a:cubicBezTo>
                <a:cubicBezTo>
                  <a:pt x="59" y="17"/>
                  <a:pt x="58" y="16"/>
                  <a:pt x="58" y="13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3"/>
                  <a:pt x="57" y="1"/>
                  <a:pt x="56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8" y="0"/>
                  <a:pt x="46" y="1"/>
                  <a:pt x="46" y="3"/>
                </a:cubicBezTo>
                <a:cubicBezTo>
                  <a:pt x="44" y="11"/>
                  <a:pt x="44" y="11"/>
                  <a:pt x="44" y="11"/>
                </a:cubicBezTo>
                <a:cubicBezTo>
                  <a:pt x="43" y="14"/>
                  <a:pt x="42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38" y="15"/>
                  <a:pt x="37" y="15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4" y="17"/>
                  <a:pt x="32" y="17"/>
                  <a:pt x="30" y="14"/>
                </a:cubicBezTo>
                <a:cubicBezTo>
                  <a:pt x="25" y="8"/>
                  <a:pt x="25" y="8"/>
                  <a:pt x="25" y="8"/>
                </a:cubicBezTo>
                <a:cubicBezTo>
                  <a:pt x="23" y="7"/>
                  <a:pt x="21" y="7"/>
                  <a:pt x="21" y="8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3"/>
                  <a:pt x="14" y="15"/>
                  <a:pt x="15" y="16"/>
                </a:cubicBezTo>
                <a:close/>
                <a:moveTo>
                  <a:pt x="60" y="36"/>
                </a:moveTo>
                <a:cubicBezTo>
                  <a:pt x="65" y="44"/>
                  <a:pt x="64" y="54"/>
                  <a:pt x="57" y="60"/>
                </a:cubicBezTo>
                <a:cubicBezTo>
                  <a:pt x="49" y="66"/>
                  <a:pt x="38" y="64"/>
                  <a:pt x="33" y="57"/>
                </a:cubicBezTo>
                <a:cubicBezTo>
                  <a:pt x="27" y="50"/>
                  <a:pt x="28" y="39"/>
                  <a:pt x="36" y="33"/>
                </a:cubicBezTo>
                <a:cubicBezTo>
                  <a:pt x="43" y="27"/>
                  <a:pt x="54" y="29"/>
                  <a:pt x="60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kern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7AC6B5-B923-A446-BF78-62B3DF5A5AC0}"/>
              </a:ext>
            </a:extLst>
          </p:cNvPr>
          <p:cNvGrpSpPr/>
          <p:nvPr/>
        </p:nvGrpSpPr>
        <p:grpSpPr>
          <a:xfrm>
            <a:off x="10395600" y="1135171"/>
            <a:ext cx="418917" cy="378425"/>
            <a:chOff x="10709217" y="1469584"/>
            <a:chExt cx="427317" cy="3860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0ACADD-93E1-461E-B74C-77540895A683}"/>
                </a:ext>
              </a:extLst>
            </p:cNvPr>
            <p:cNvSpPr/>
            <p:nvPr/>
          </p:nvSpPr>
          <p:spPr bwMode="auto">
            <a:xfrm>
              <a:off x="10724483" y="1491546"/>
              <a:ext cx="378858" cy="25559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98D7864E-C7A1-4C66-9983-8AB162B366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9217" y="1469584"/>
              <a:ext cx="427317" cy="386013"/>
              <a:chOff x="4030" y="1558"/>
              <a:chExt cx="341" cy="312"/>
            </a:xfrm>
            <a:solidFill>
              <a:srgbClr val="D83B01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E81E6F9C-B127-4F45-BD87-814E551AD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0" y="1558"/>
                <a:ext cx="341" cy="312"/>
              </a:xfrm>
              <a:custGeom>
                <a:avLst/>
                <a:gdLst>
                  <a:gd name="T0" fmla="*/ 563 w 599"/>
                  <a:gd name="T1" fmla="*/ 0 h 553"/>
                  <a:gd name="T2" fmla="*/ 33 w 599"/>
                  <a:gd name="T3" fmla="*/ 0 h 553"/>
                  <a:gd name="T4" fmla="*/ 0 w 599"/>
                  <a:gd name="T5" fmla="*/ 34 h 553"/>
                  <a:gd name="T6" fmla="*/ 0 w 599"/>
                  <a:gd name="T7" fmla="*/ 404 h 553"/>
                  <a:gd name="T8" fmla="*/ 33 w 599"/>
                  <a:gd name="T9" fmla="*/ 438 h 553"/>
                  <a:gd name="T10" fmla="*/ 214 w 599"/>
                  <a:gd name="T11" fmla="*/ 438 h 553"/>
                  <a:gd name="T12" fmla="*/ 93 w 599"/>
                  <a:gd name="T13" fmla="*/ 517 h 553"/>
                  <a:gd name="T14" fmla="*/ 93 w 599"/>
                  <a:gd name="T15" fmla="*/ 553 h 553"/>
                  <a:gd name="T16" fmla="*/ 484 w 599"/>
                  <a:gd name="T17" fmla="*/ 553 h 553"/>
                  <a:gd name="T18" fmla="*/ 484 w 599"/>
                  <a:gd name="T19" fmla="*/ 517 h 553"/>
                  <a:gd name="T20" fmla="*/ 377 w 599"/>
                  <a:gd name="T21" fmla="*/ 438 h 553"/>
                  <a:gd name="T22" fmla="*/ 563 w 599"/>
                  <a:gd name="T23" fmla="*/ 438 h 553"/>
                  <a:gd name="T24" fmla="*/ 599 w 599"/>
                  <a:gd name="T25" fmla="*/ 404 h 553"/>
                  <a:gd name="T26" fmla="*/ 599 w 599"/>
                  <a:gd name="T27" fmla="*/ 34 h 553"/>
                  <a:gd name="T28" fmla="*/ 563 w 599"/>
                  <a:gd name="T29" fmla="*/ 0 h 553"/>
                  <a:gd name="T30" fmla="*/ 553 w 599"/>
                  <a:gd name="T31" fmla="*/ 47 h 553"/>
                  <a:gd name="T32" fmla="*/ 553 w 599"/>
                  <a:gd name="T33" fmla="*/ 392 h 553"/>
                  <a:gd name="T34" fmla="*/ 47 w 599"/>
                  <a:gd name="T35" fmla="*/ 392 h 553"/>
                  <a:gd name="T36" fmla="*/ 47 w 599"/>
                  <a:gd name="T37" fmla="*/ 47 h 553"/>
                  <a:gd name="T38" fmla="*/ 554 w 599"/>
                  <a:gd name="T39" fmla="*/ 46 h 553"/>
                  <a:gd name="T40" fmla="*/ 553 w 599"/>
                  <a:gd name="T41" fmla="*/ 47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9" h="553">
                    <a:moveTo>
                      <a:pt x="563" y="0"/>
                    </a:moveTo>
                    <a:lnTo>
                      <a:pt x="33" y="0"/>
                    </a:lnTo>
                    <a:cubicBezTo>
                      <a:pt x="15" y="0"/>
                      <a:pt x="0" y="17"/>
                      <a:pt x="0" y="34"/>
                    </a:cubicBezTo>
                    <a:lnTo>
                      <a:pt x="0" y="404"/>
                    </a:lnTo>
                    <a:cubicBezTo>
                      <a:pt x="0" y="422"/>
                      <a:pt x="15" y="438"/>
                      <a:pt x="33" y="438"/>
                    </a:cubicBezTo>
                    <a:lnTo>
                      <a:pt x="214" y="438"/>
                    </a:lnTo>
                    <a:cubicBezTo>
                      <a:pt x="234" y="507"/>
                      <a:pt x="208" y="517"/>
                      <a:pt x="93" y="517"/>
                    </a:cubicBezTo>
                    <a:lnTo>
                      <a:pt x="93" y="553"/>
                    </a:lnTo>
                    <a:lnTo>
                      <a:pt x="484" y="553"/>
                    </a:lnTo>
                    <a:lnTo>
                      <a:pt x="484" y="517"/>
                    </a:lnTo>
                    <a:cubicBezTo>
                      <a:pt x="369" y="517"/>
                      <a:pt x="357" y="507"/>
                      <a:pt x="377" y="438"/>
                    </a:cubicBezTo>
                    <a:lnTo>
                      <a:pt x="563" y="438"/>
                    </a:lnTo>
                    <a:cubicBezTo>
                      <a:pt x="581" y="438"/>
                      <a:pt x="599" y="422"/>
                      <a:pt x="599" y="404"/>
                    </a:cubicBezTo>
                    <a:lnTo>
                      <a:pt x="599" y="34"/>
                    </a:lnTo>
                    <a:cubicBezTo>
                      <a:pt x="599" y="17"/>
                      <a:pt x="581" y="0"/>
                      <a:pt x="563" y="0"/>
                    </a:cubicBezTo>
                    <a:close/>
                    <a:moveTo>
                      <a:pt x="553" y="47"/>
                    </a:moveTo>
                    <a:lnTo>
                      <a:pt x="553" y="392"/>
                    </a:lnTo>
                    <a:lnTo>
                      <a:pt x="47" y="392"/>
                    </a:lnTo>
                    <a:lnTo>
                      <a:pt x="47" y="47"/>
                    </a:lnTo>
                    <a:lnTo>
                      <a:pt x="554" y="46"/>
                    </a:lnTo>
                    <a:lnTo>
                      <a:pt x="553" y="47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solidFill>
                    <a:srgbClr val="D83B01"/>
                  </a:solidFill>
                  <a:latin typeface="Segoe UI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53A94723-3C63-4E6A-B269-140D09F53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1615"/>
                <a:ext cx="106" cy="61"/>
              </a:xfrm>
              <a:custGeom>
                <a:avLst/>
                <a:gdLst>
                  <a:gd name="T0" fmla="*/ 106 w 106"/>
                  <a:gd name="T1" fmla="*/ 30 h 61"/>
                  <a:gd name="T2" fmla="*/ 53 w 106"/>
                  <a:gd name="T3" fmla="*/ 0 h 61"/>
                  <a:gd name="T4" fmla="*/ 0 w 106"/>
                  <a:gd name="T5" fmla="*/ 30 h 61"/>
                  <a:gd name="T6" fmla="*/ 0 w 106"/>
                  <a:gd name="T7" fmla="*/ 31 h 61"/>
                  <a:gd name="T8" fmla="*/ 53 w 106"/>
                  <a:gd name="T9" fmla="*/ 61 h 61"/>
                  <a:gd name="T10" fmla="*/ 106 w 106"/>
                  <a:gd name="T11" fmla="*/ 31 h 61"/>
                  <a:gd name="T12" fmla="*/ 106 w 106"/>
                  <a:gd name="T13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1">
                    <a:moveTo>
                      <a:pt x="106" y="30"/>
                    </a:moveTo>
                    <a:lnTo>
                      <a:pt x="53" y="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53" y="61"/>
                    </a:lnTo>
                    <a:lnTo>
                      <a:pt x="106" y="31"/>
                    </a:lnTo>
                    <a:lnTo>
                      <a:pt x="106" y="3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25EA153B-6DA8-44CC-977C-D3AE04F8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" y="1655"/>
                <a:ext cx="53" cy="90"/>
              </a:xfrm>
              <a:custGeom>
                <a:avLst/>
                <a:gdLst>
                  <a:gd name="T0" fmla="*/ 0 w 53"/>
                  <a:gd name="T1" fmla="*/ 30 h 90"/>
                  <a:gd name="T2" fmla="*/ 0 w 53"/>
                  <a:gd name="T3" fmla="*/ 90 h 90"/>
                  <a:gd name="T4" fmla="*/ 53 w 53"/>
                  <a:gd name="T5" fmla="*/ 60 h 90"/>
                  <a:gd name="T6" fmla="*/ 53 w 53"/>
                  <a:gd name="T7" fmla="*/ 0 h 90"/>
                  <a:gd name="T8" fmla="*/ 0 w 53"/>
                  <a:gd name="T9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90">
                    <a:moveTo>
                      <a:pt x="0" y="30"/>
                    </a:moveTo>
                    <a:lnTo>
                      <a:pt x="0" y="90"/>
                    </a:lnTo>
                    <a:lnTo>
                      <a:pt x="53" y="60"/>
                    </a:lnTo>
                    <a:lnTo>
                      <a:pt x="53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26F49E35-C3C7-4BFC-B338-8B2C32829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1655"/>
                <a:ext cx="53" cy="90"/>
              </a:xfrm>
              <a:custGeom>
                <a:avLst/>
                <a:gdLst>
                  <a:gd name="T0" fmla="*/ 53 w 53"/>
                  <a:gd name="T1" fmla="*/ 30 h 90"/>
                  <a:gd name="T2" fmla="*/ 0 w 53"/>
                  <a:gd name="T3" fmla="*/ 0 h 90"/>
                  <a:gd name="T4" fmla="*/ 0 w 53"/>
                  <a:gd name="T5" fmla="*/ 60 h 90"/>
                  <a:gd name="T6" fmla="*/ 53 w 53"/>
                  <a:gd name="T7" fmla="*/ 90 h 90"/>
                  <a:gd name="T8" fmla="*/ 53 w 53"/>
                  <a:gd name="T9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90">
                    <a:moveTo>
                      <a:pt x="53" y="3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53" y="90"/>
                    </a:lnTo>
                    <a:lnTo>
                      <a:pt x="53" y="3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BD9474-76A4-4AE7-9AF2-329D3F6C28E4}"/>
              </a:ext>
            </a:extLst>
          </p:cNvPr>
          <p:cNvSpPr txBox="1"/>
          <p:nvPr/>
        </p:nvSpPr>
        <p:spPr>
          <a:xfrm>
            <a:off x="10030145" y="1582859"/>
            <a:ext cx="1149829" cy="61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49">
              <a:defRPr/>
            </a:pPr>
            <a:r>
              <a:rPr lang="en-US" sz="1100" kern="0" dirty="0">
                <a:latin typeface="+mj-lt"/>
              </a:rPr>
              <a:t>Azure Migrate appliance - VMware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8EA5B-BD8E-41B4-A5EA-914B1D26D3FA}"/>
              </a:ext>
            </a:extLst>
          </p:cNvPr>
          <p:cNvGrpSpPr/>
          <p:nvPr/>
        </p:nvGrpSpPr>
        <p:grpSpPr>
          <a:xfrm>
            <a:off x="6282604" y="4646907"/>
            <a:ext cx="5319081" cy="791256"/>
            <a:chOff x="3653450" y="3157246"/>
            <a:chExt cx="5319836" cy="791368"/>
          </a:xfrm>
        </p:grpSpPr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F9E6FA53-6104-4625-A600-D53EC9AFE0D2}"/>
                </a:ext>
              </a:extLst>
            </p:cNvPr>
            <p:cNvGrpSpPr/>
            <p:nvPr/>
          </p:nvGrpSpPr>
          <p:grpSpPr>
            <a:xfrm>
              <a:off x="3653450" y="3157246"/>
              <a:ext cx="1545611" cy="791331"/>
              <a:chOff x="4521845" y="4186004"/>
              <a:chExt cx="1576604" cy="807199"/>
            </a:xfrm>
          </p:grpSpPr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8275173E-B4CC-42D2-899C-D218F4D83EAC}"/>
                  </a:ext>
                </a:extLst>
              </p:cNvPr>
              <p:cNvSpPr txBox="1"/>
              <p:nvPr/>
            </p:nvSpPr>
            <p:spPr>
              <a:xfrm>
                <a:off x="4521845" y="4722918"/>
                <a:ext cx="1576604" cy="27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049">
                  <a:defRPr/>
                </a:pPr>
                <a:r>
                  <a:rPr lang="en-US" sz="1100" kern="0" dirty="0">
                    <a:latin typeface="+mj-lt"/>
                  </a:rPr>
                  <a:t>Azure Migrate</a:t>
                </a:r>
              </a:p>
            </p:txBody>
          </p:sp>
          <p:pic>
            <p:nvPicPr>
              <p:cNvPr id="39" name="Graphic 6">
                <a:extLst>
                  <a:ext uri="{FF2B5EF4-FFF2-40B4-BE49-F238E27FC236}">
                    <a16:creationId xmlns:a16="http://schemas.microsoft.com/office/drawing/2014/main" id="{208DB6BE-2851-4925-8862-FB9F3EB1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08000" y="4186004"/>
                <a:ext cx="571931" cy="571930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271C9FA-0911-4414-ADE3-724634976D60}"/>
                </a:ext>
              </a:extLst>
            </p:cNvPr>
            <p:cNvGrpSpPr/>
            <p:nvPr/>
          </p:nvGrpSpPr>
          <p:grpSpPr>
            <a:xfrm>
              <a:off x="5517287" y="3195531"/>
              <a:ext cx="1545611" cy="753083"/>
              <a:chOff x="5517287" y="3195531"/>
              <a:chExt cx="1545611" cy="753083"/>
            </a:xfrm>
          </p:grpSpPr>
          <p:sp>
            <p:nvSpPr>
              <p:cNvPr id="46" name="TextBox 18">
                <a:extLst>
                  <a:ext uri="{FF2B5EF4-FFF2-40B4-BE49-F238E27FC236}">
                    <a16:creationId xmlns:a16="http://schemas.microsoft.com/office/drawing/2014/main" id="{D09E01EC-E153-4CB5-B232-9E26F52B5E5E}"/>
                  </a:ext>
                </a:extLst>
              </p:cNvPr>
              <p:cNvSpPr txBox="1"/>
              <p:nvPr/>
            </p:nvSpPr>
            <p:spPr>
              <a:xfrm>
                <a:off x="5517287" y="3683605"/>
                <a:ext cx="1545611" cy="26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049">
                  <a:defRPr/>
                </a:pPr>
                <a:r>
                  <a:rPr lang="en-US" sz="1100" kern="0" dirty="0">
                    <a:latin typeface="+mj-lt"/>
                  </a:rPr>
                  <a:t>Azure Storage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D7205C3E-C56A-49BF-985E-15DD64435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64123" y="3195531"/>
                <a:ext cx="441635" cy="441635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D98F45D-4699-4E14-8D58-8BF3A28F1022}"/>
                </a:ext>
              </a:extLst>
            </p:cNvPr>
            <p:cNvGrpSpPr/>
            <p:nvPr/>
          </p:nvGrpSpPr>
          <p:grpSpPr>
            <a:xfrm>
              <a:off x="7427675" y="3230533"/>
              <a:ext cx="1545611" cy="718046"/>
              <a:chOff x="7427675" y="3230533"/>
              <a:chExt cx="1545611" cy="718046"/>
            </a:xfrm>
          </p:grpSpPr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0AB48F9E-D5B7-4F87-B69E-F548828422EC}"/>
                  </a:ext>
                </a:extLst>
              </p:cNvPr>
              <p:cNvSpPr txBox="1"/>
              <p:nvPr/>
            </p:nvSpPr>
            <p:spPr>
              <a:xfrm>
                <a:off x="7427675" y="3683607"/>
                <a:ext cx="1545611" cy="26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049">
                  <a:defRPr/>
                </a:pPr>
                <a:r>
                  <a:rPr lang="en-US" sz="1100" kern="0" dirty="0">
                    <a:latin typeface="+mj-lt"/>
                  </a:rPr>
                  <a:t>Azure Compute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F6FDCCBD-2D7D-4FEE-9E56-AED3FA20A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78360" y="3230533"/>
                <a:ext cx="391517" cy="391517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3C2E8D-ED19-4C9A-AE0D-B69AE2656B49}"/>
              </a:ext>
            </a:extLst>
          </p:cNvPr>
          <p:cNvSpPr txBox="1"/>
          <p:nvPr/>
        </p:nvSpPr>
        <p:spPr>
          <a:xfrm>
            <a:off x="7866264" y="616811"/>
            <a:ext cx="2149456" cy="25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49">
              <a:defRPr/>
            </a:pPr>
            <a:r>
              <a:rPr lang="en-US" sz="1100" kern="0" dirty="0">
                <a:solidFill>
                  <a:prstClr val="black"/>
                </a:solidFill>
                <a:latin typeface="+mj-lt"/>
              </a:rPr>
              <a:t>On-premise environment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67AD4-18DF-D245-B87D-7EDEB74F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37"/>
            <a:ext cx="4132485" cy="813942"/>
          </a:xfrm>
        </p:spPr>
        <p:txBody>
          <a:bodyPr/>
          <a:lstStyle/>
          <a:p>
            <a:r>
              <a:rPr lang="en-US" dirty="0"/>
              <a:t>Migration:</a:t>
            </a:r>
            <a:br>
              <a:rPr lang="en-US" dirty="0"/>
            </a:br>
            <a:r>
              <a:rPr lang="en-US" dirty="0"/>
              <a:t>Using ExpressRoute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54793B-3AA6-BC41-8B1D-45C3A3678A2A}"/>
              </a:ext>
            </a:extLst>
          </p:cNvPr>
          <p:cNvCxnSpPr>
            <a:cxnSpLocks/>
          </p:cNvCxnSpPr>
          <p:nvPr/>
        </p:nvCxnSpPr>
        <p:spPr>
          <a:xfrm>
            <a:off x="8935125" y="2293699"/>
            <a:ext cx="0" cy="2328733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8071BD-197F-E74F-8CC3-01AC47CC8071}"/>
              </a:ext>
            </a:extLst>
          </p:cNvPr>
          <p:cNvCxnSpPr/>
          <p:nvPr/>
        </p:nvCxnSpPr>
        <p:spPr>
          <a:xfrm>
            <a:off x="7055300" y="4023609"/>
            <a:ext cx="0" cy="598822"/>
          </a:xfrm>
          <a:prstGeom prst="straightConnector1">
            <a:avLst/>
          </a:prstGeom>
          <a:ln w="190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D6FE4A7-AD6E-BD43-AC68-E8A941E03CDA}"/>
              </a:ext>
            </a:extLst>
          </p:cNvPr>
          <p:cNvCxnSpPr/>
          <p:nvPr/>
        </p:nvCxnSpPr>
        <p:spPr>
          <a:xfrm>
            <a:off x="10801798" y="4023609"/>
            <a:ext cx="0" cy="598822"/>
          </a:xfrm>
          <a:prstGeom prst="straightConnector1">
            <a:avLst/>
          </a:prstGeom>
          <a:ln w="1905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09CF77-BDD1-2E47-B9A5-647DF8B77318}"/>
              </a:ext>
            </a:extLst>
          </p:cNvPr>
          <p:cNvGrpSpPr/>
          <p:nvPr/>
        </p:nvGrpSpPr>
        <p:grpSpPr>
          <a:xfrm>
            <a:off x="8557755" y="2293698"/>
            <a:ext cx="754739" cy="1312474"/>
            <a:chOff x="8729355" y="2632204"/>
            <a:chExt cx="769873" cy="56328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951E0-0C18-9B46-9BB6-2F5DC6A0DA62}"/>
                </a:ext>
              </a:extLst>
            </p:cNvPr>
            <p:cNvCxnSpPr/>
            <p:nvPr/>
          </p:nvCxnSpPr>
          <p:spPr>
            <a:xfrm>
              <a:off x="8729355" y="2632204"/>
              <a:ext cx="0" cy="56328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8211B98-B412-0648-951B-7154A6A6E2EC}"/>
                </a:ext>
              </a:extLst>
            </p:cNvPr>
            <p:cNvCxnSpPr/>
            <p:nvPr/>
          </p:nvCxnSpPr>
          <p:spPr>
            <a:xfrm>
              <a:off x="9499228" y="2632204"/>
              <a:ext cx="0" cy="563280"/>
            </a:xfrm>
            <a:prstGeom prst="line">
              <a:avLst/>
            </a:prstGeom>
            <a:ln w="1905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E51184-F5DC-BC43-845D-6C9FEAF75AC9}"/>
              </a:ext>
            </a:extLst>
          </p:cNvPr>
          <p:cNvCxnSpPr/>
          <p:nvPr/>
        </p:nvCxnSpPr>
        <p:spPr>
          <a:xfrm flipV="1">
            <a:off x="7055300" y="3606171"/>
            <a:ext cx="1502455" cy="417438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A04D9C-42AE-0A4C-B373-F2C281D3519D}"/>
              </a:ext>
            </a:extLst>
          </p:cNvPr>
          <p:cNvCxnSpPr>
            <a:cxnSpLocks/>
          </p:cNvCxnSpPr>
          <p:nvPr/>
        </p:nvCxnSpPr>
        <p:spPr>
          <a:xfrm flipH="1" flipV="1">
            <a:off x="9299343" y="3606171"/>
            <a:ext cx="1502455" cy="417438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1711803-07DF-CC42-B07D-27FFF38EF39B}"/>
              </a:ext>
            </a:extLst>
          </p:cNvPr>
          <p:cNvSpPr txBox="1"/>
          <p:nvPr/>
        </p:nvSpPr>
        <p:spPr>
          <a:xfrm>
            <a:off x="9487637" y="2819101"/>
            <a:ext cx="1946768" cy="25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kern="0" dirty="0">
                <a:solidFill>
                  <a:prstClr val="black"/>
                </a:solidFill>
                <a:latin typeface="Segoe UI Semilight"/>
              </a:rPr>
              <a:t>ExpressRoute circuit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AE93A1-23DA-4541-8B64-E92C69E48DF2}"/>
              </a:ext>
            </a:extLst>
          </p:cNvPr>
          <p:cNvSpPr txBox="1"/>
          <p:nvPr/>
        </p:nvSpPr>
        <p:spPr>
          <a:xfrm>
            <a:off x="9481226" y="2442054"/>
            <a:ext cx="1403249" cy="25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kern="0" dirty="0">
                <a:solidFill>
                  <a:prstClr val="black"/>
                </a:solidFill>
                <a:latin typeface="Segoe UI Semilight"/>
              </a:rPr>
              <a:t>Partner Edge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8AC2EC-7E52-A840-97CB-0DE6C0A5729B}"/>
              </a:ext>
            </a:extLst>
          </p:cNvPr>
          <p:cNvSpPr txBox="1"/>
          <p:nvPr/>
        </p:nvSpPr>
        <p:spPr>
          <a:xfrm>
            <a:off x="9481226" y="3196148"/>
            <a:ext cx="1734722" cy="25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defRPr/>
            </a:pPr>
            <a:r>
              <a:rPr lang="en-US" sz="1100" kern="0" dirty="0">
                <a:solidFill>
                  <a:prstClr val="black"/>
                </a:solidFill>
                <a:latin typeface="Segoe UI Semilight"/>
              </a:rPr>
              <a:t>Azure Edge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60AF18A-506A-2B42-A3B3-EEE3D2A5D551}"/>
              </a:ext>
            </a:extLst>
          </p:cNvPr>
          <p:cNvSpPr/>
          <p:nvPr/>
        </p:nvSpPr>
        <p:spPr bwMode="auto">
          <a:xfrm>
            <a:off x="8782287" y="2442054"/>
            <a:ext cx="2397687" cy="2597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accent6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5700C26-0F10-7640-9F57-80C399835D1A}"/>
              </a:ext>
            </a:extLst>
          </p:cNvPr>
          <p:cNvSpPr/>
          <p:nvPr/>
        </p:nvSpPr>
        <p:spPr bwMode="auto">
          <a:xfrm>
            <a:off x="9087963" y="2817974"/>
            <a:ext cx="2092010" cy="2597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accent6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BF3E1D73-BAFA-6442-AC6C-C280B4F236F7}"/>
              </a:ext>
            </a:extLst>
          </p:cNvPr>
          <p:cNvSpPr/>
          <p:nvPr/>
        </p:nvSpPr>
        <p:spPr bwMode="auto">
          <a:xfrm>
            <a:off x="8782287" y="3203533"/>
            <a:ext cx="2397686" cy="2597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accent6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bk object 17">
            <a:extLst>
              <a:ext uri="{FF2B5EF4-FFF2-40B4-BE49-F238E27FC236}">
                <a16:creationId xmlns:a16="http://schemas.microsoft.com/office/drawing/2014/main" id="{17533F3E-249B-4AF3-BDEF-0F65C70A155E}"/>
              </a:ext>
            </a:extLst>
          </p:cNvPr>
          <p:cNvSpPr/>
          <p:nvPr/>
        </p:nvSpPr>
        <p:spPr>
          <a:xfrm>
            <a:off x="0" y="6503497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E07CB-4EDE-482F-B42D-62A878C7E845}"/>
              </a:ext>
            </a:extLst>
          </p:cNvPr>
          <p:cNvSpPr txBox="1"/>
          <p:nvPr/>
        </p:nvSpPr>
        <p:spPr>
          <a:xfrm>
            <a:off x="7278010" y="6585633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5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16689" y="2265005"/>
            <a:ext cx="5329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training plans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 at cost </a:t>
            </a:r>
            <a:r>
              <a:rPr lang="en-US" sz="2000" dirty="0" err="1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optimisations</a:t>
            </a: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 at operations </a:t>
            </a:r>
            <a:r>
              <a:rPr lang="en-US" sz="2000" dirty="0" err="1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optimisations</a:t>
            </a: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planning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Understand your environment and objectives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 err="1"/>
              <a:t>Optimise</a:t>
            </a:r>
            <a:r>
              <a:rPr lang="en-US" dirty="0"/>
              <a:t> and Manage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pic>
        <p:nvPicPr>
          <p:cNvPr id="6" name="Graphic 5" descr="Playbook outline">
            <a:extLst>
              <a:ext uri="{FF2B5EF4-FFF2-40B4-BE49-F238E27FC236}">
                <a16:creationId xmlns:a16="http://schemas.microsoft.com/office/drawing/2014/main" id="{02042F05-DADD-4294-97FE-2ECE3C33D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0271" y="23373"/>
            <a:ext cx="1199242" cy="1199242"/>
          </a:xfrm>
          <a:prstGeom prst="rect">
            <a:avLst/>
          </a:prstGeom>
        </p:spPr>
      </p:pic>
      <p:pic>
        <p:nvPicPr>
          <p:cNvPr id="7" name="Graphic 6" descr="Sort outline">
            <a:extLst>
              <a:ext uri="{FF2B5EF4-FFF2-40B4-BE49-F238E27FC236}">
                <a16:creationId xmlns:a16="http://schemas.microsoft.com/office/drawing/2014/main" id="{CB487CA9-8069-463B-BC0B-809EA5A79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5625" y="1734373"/>
            <a:ext cx="3475055" cy="34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C7C320D-1AB1-4C3A-819E-A9714B2BD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40891"/>
              </p:ext>
            </p:extLst>
          </p:nvPr>
        </p:nvGraphicFramePr>
        <p:xfrm>
          <a:off x="455995" y="4245559"/>
          <a:ext cx="2057109" cy="22201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57109">
                  <a:extLst>
                    <a:ext uri="{9D8B030D-6E8A-4147-A177-3AD203B41FA5}">
                      <a16:colId xmlns:a16="http://schemas.microsoft.com/office/drawing/2014/main" val="2274531026"/>
                    </a:ext>
                  </a:extLst>
                </a:gridCol>
              </a:tblGrid>
              <a:tr h="703989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Cost</a:t>
                      </a: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46815"/>
                  </a:ext>
                </a:extLst>
              </a:tr>
              <a:tr h="1516112"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Maximize the return </a:t>
                      </a:r>
                      <a:b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</a:b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on your Azure investment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 Body"/>
                      </a:endParaRP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58935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F3BD826-2CD7-4BA9-A461-8E9BDC84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68993"/>
              </p:ext>
            </p:extLst>
          </p:nvPr>
        </p:nvGraphicFramePr>
        <p:xfrm>
          <a:off x="2657898" y="4245559"/>
          <a:ext cx="2057109" cy="22201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57109">
                  <a:extLst>
                    <a:ext uri="{9D8B030D-6E8A-4147-A177-3AD203B41FA5}">
                      <a16:colId xmlns:a16="http://schemas.microsoft.com/office/drawing/2014/main" val="2274531026"/>
                    </a:ext>
                  </a:extLst>
                </a:gridCol>
              </a:tblGrid>
              <a:tr h="703989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Security</a:t>
                      </a: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46815"/>
                  </a:ext>
                </a:extLst>
              </a:tr>
              <a:tr h="1516112"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Protect your Azure resources from security threats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 Body"/>
                      </a:endParaRP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58935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F6C50101-FD56-43D8-A957-FC1342B9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7107"/>
              </p:ext>
            </p:extLst>
          </p:nvPr>
        </p:nvGraphicFramePr>
        <p:xfrm>
          <a:off x="4859802" y="4245559"/>
          <a:ext cx="2057109" cy="22201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57109">
                  <a:extLst>
                    <a:ext uri="{9D8B030D-6E8A-4147-A177-3AD203B41FA5}">
                      <a16:colId xmlns:a16="http://schemas.microsoft.com/office/drawing/2014/main" val="2274531026"/>
                    </a:ext>
                  </a:extLst>
                </a:gridCol>
              </a:tblGrid>
              <a:tr h="703989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Performance</a:t>
                      </a: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46815"/>
                  </a:ext>
                </a:extLst>
              </a:tr>
              <a:tr h="1516112"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Boost speed and responsiveness of your resources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 Body"/>
                      </a:endParaRP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58935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A97AFFCC-E3F3-4E8A-94D4-E09ED892A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78152"/>
              </p:ext>
            </p:extLst>
          </p:nvPr>
        </p:nvGraphicFramePr>
        <p:xfrm>
          <a:off x="7061705" y="4248983"/>
          <a:ext cx="2057109" cy="22201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57109">
                  <a:extLst>
                    <a:ext uri="{9D8B030D-6E8A-4147-A177-3AD203B41FA5}">
                      <a16:colId xmlns:a16="http://schemas.microsoft.com/office/drawing/2014/main" val="2274531026"/>
                    </a:ext>
                  </a:extLst>
                </a:gridCol>
              </a:tblGrid>
              <a:tr h="703989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Reliability</a:t>
                      </a: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46815"/>
                  </a:ext>
                </a:extLst>
              </a:tr>
              <a:tr h="1516112"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Increase uptime of your business-critical apps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 Body"/>
                      </a:endParaRP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58935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A29495DA-A75E-42D6-97BD-3BE3CB876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9439"/>
              </p:ext>
            </p:extLst>
          </p:nvPr>
        </p:nvGraphicFramePr>
        <p:xfrm>
          <a:off x="9263610" y="4245560"/>
          <a:ext cx="2057109" cy="22171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57109">
                  <a:extLst>
                    <a:ext uri="{9D8B030D-6E8A-4147-A177-3AD203B41FA5}">
                      <a16:colId xmlns:a16="http://schemas.microsoft.com/office/drawing/2014/main" val="2274531026"/>
                    </a:ext>
                  </a:extLst>
                </a:gridCol>
              </a:tblGrid>
              <a:tr h="70090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Operational excellence</a:t>
                      </a: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46815"/>
                  </a:ext>
                </a:extLst>
              </a:tr>
              <a:tr h="1516112"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 Body"/>
                        </a:rPr>
                        <a:t>Process and workflow efficiency and manageability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 Body"/>
                      </a:endParaRPr>
                    </a:p>
                  </a:txBody>
                  <a:tcPr marL="91388" marR="91388" marT="45694" marB="456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5893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55995" y="1973121"/>
            <a:ext cx="1116033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765"/>
              </a:spcAft>
            </a:pPr>
            <a:r>
              <a:rPr lang="en-US" spc="0" dirty="0">
                <a:latin typeface="Segoe UI Body"/>
              </a:rPr>
              <a:t>Best practices to set up and optimize your Azure workloads</a:t>
            </a:r>
          </a:p>
          <a:p>
            <a:pPr>
              <a:spcAft>
                <a:spcPts val="1765"/>
              </a:spcAft>
            </a:pPr>
            <a:r>
              <a:rPr lang="en-US" spc="0" dirty="0">
                <a:latin typeface="Segoe UI Body"/>
              </a:rPr>
              <a:t>Simple, step-by-step guidance and quick actions for fast remediation</a:t>
            </a:r>
          </a:p>
          <a:p>
            <a:pPr>
              <a:spcAft>
                <a:spcPts val="1765"/>
              </a:spcAft>
            </a:pPr>
            <a:r>
              <a:rPr lang="en-US" spc="0" dirty="0">
                <a:latin typeface="Segoe UI Body"/>
              </a:rPr>
              <a:t>One place to review and act on recommendations across Azure</a:t>
            </a:r>
          </a:p>
          <a:p>
            <a:pPr>
              <a:spcAft>
                <a:spcPts val="1765"/>
              </a:spcAft>
            </a:pPr>
            <a:r>
              <a:rPr lang="en-US" spc="0" dirty="0">
                <a:latin typeface="Segoe UI Body"/>
              </a:rPr>
              <a:t>Alerts and digests to notify you about new recommendations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5432" y="5594026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6287"/>
          </a:xfrm>
        </p:spPr>
        <p:txBody>
          <a:bodyPr/>
          <a:lstStyle/>
          <a:p>
            <a:r>
              <a:rPr lang="en-US" sz="1960" spc="0" dirty="0">
                <a:solidFill>
                  <a:srgbClr val="0078D4"/>
                </a:solidFill>
                <a:latin typeface="Segoe UI (Body)"/>
              </a:rPr>
              <a:t>F</a:t>
            </a:r>
            <a:r>
              <a:rPr lang="en-US" sz="1960" spc="0" dirty="0">
                <a:ln>
                  <a:noFill/>
                </a:ln>
                <a:solidFill>
                  <a:srgbClr val="0078D4"/>
                </a:solidFill>
                <a:latin typeface="Segoe UI (Body)"/>
              </a:rPr>
              <a:t>ree personalized guide to Azure best practices</a:t>
            </a:r>
            <a:endParaRPr lang="en-US" sz="1960" dirty="0">
              <a:solidFill>
                <a:srgbClr val="0078D4"/>
              </a:solidFill>
              <a:latin typeface="Segoe UI (Body)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Azure Advisor</a:t>
            </a:r>
          </a:p>
        </p:txBody>
      </p:sp>
      <p:pic>
        <p:nvPicPr>
          <p:cNvPr id="2" name="Graphic 1" descr="Advisor&#10;">
            <a:extLst>
              <a:ext uri="{FF2B5EF4-FFF2-40B4-BE49-F238E27FC236}">
                <a16:creationId xmlns:a16="http://schemas.microsoft.com/office/drawing/2014/main" id="{DB06BF60-9067-47A2-B22E-6B3D10A8A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154935"/>
            <a:ext cx="1140686" cy="1140686"/>
          </a:xfrm>
          <a:prstGeom prst="rect">
            <a:avLst/>
          </a:prstGeom>
        </p:spPr>
      </p:pic>
      <p:sp>
        <p:nvSpPr>
          <p:cNvPr id="21" name="bk object 17">
            <a:extLst>
              <a:ext uri="{FF2B5EF4-FFF2-40B4-BE49-F238E27FC236}">
                <a16:creationId xmlns:a16="http://schemas.microsoft.com/office/drawing/2014/main" id="{13B2B0A2-4CA9-469A-AA4C-9EB63873DC76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529C4-2B7D-4B56-A8E3-775F6CECAE2B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9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9AD5-37FF-4D0D-B5BF-72CC084F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71" y="1789006"/>
            <a:ext cx="11303917" cy="813819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cs typeface="+mn-cs"/>
              </a:rPr>
              <a:t>Cost </a:t>
            </a:r>
            <a:r>
              <a:rPr lang="en-US" dirty="0" err="1"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cs typeface="+mn-cs"/>
              </a:rPr>
              <a:t>Optimisation</a:t>
            </a:r>
            <a:endParaRPr lang="en-US" dirty="0">
              <a:gradFill flip="none" rotWithShape="1">
                <a:gsLst>
                  <a:gs pos="12000">
                    <a:srgbClr val="0078D4"/>
                  </a:gs>
                  <a:gs pos="100000">
                    <a:srgbClr val="50E6FF"/>
                  </a:gs>
                </a:gsLst>
                <a:lin ang="18900000" scaled="1"/>
                <a:tileRect/>
              </a:gradFill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81795-C33B-468F-860F-3D9A6AAF1F63}"/>
              </a:ext>
            </a:extLst>
          </p:cNvPr>
          <p:cNvSpPr txBox="1"/>
          <p:nvPr/>
        </p:nvSpPr>
        <p:spPr>
          <a:xfrm>
            <a:off x="1478071" y="3030771"/>
            <a:ext cx="9086168" cy="7078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914367">
              <a:defRPr/>
            </a:pPr>
            <a:r>
              <a:rPr lang="en-GB" sz="2000" dirty="0"/>
              <a:t>Cost optimization in the large enterprises is a difficult task. </a:t>
            </a:r>
            <a:r>
              <a:rPr lang="en-US" sz="2000" dirty="0"/>
              <a:t>The conversation shouldn’t just be about cutting costs but about </a:t>
            </a:r>
            <a:r>
              <a:rPr lang="en-US" sz="2000" b="1" spc="-50" dirty="0">
                <a:ln w="3175">
                  <a:noFill/>
                </a:ln>
                <a:gradFill flip="none" rotWithShape="1">
                  <a:gsLst>
                    <a:gs pos="1200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</a:rPr>
              <a:t>running responsibly</a:t>
            </a:r>
            <a:r>
              <a:rPr lang="en-US" sz="2000" dirty="0"/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B5A8D-D3EC-4E8D-AB95-9AE9A35C803E}"/>
              </a:ext>
            </a:extLst>
          </p:cNvPr>
          <p:cNvSpPr/>
          <p:nvPr/>
        </p:nvSpPr>
        <p:spPr>
          <a:xfrm>
            <a:off x="0" y="6494753"/>
            <a:ext cx="12192000" cy="361507"/>
          </a:xfrm>
          <a:prstGeom prst="rect">
            <a:avLst/>
          </a:prstGeom>
          <a:solidFill>
            <a:srgbClr val="00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69E0D-E4F1-46F8-82CB-9D64733FC2A7}"/>
              </a:ext>
            </a:extLst>
          </p:cNvPr>
          <p:cNvSpPr txBox="1"/>
          <p:nvPr/>
        </p:nvSpPr>
        <p:spPr>
          <a:xfrm>
            <a:off x="9520101" y="6536826"/>
            <a:ext cx="239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endParaRPr lang="en-GB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9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4.375E-6 0.0416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1.48148E-6 L -2.08333E-7 0.0416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EE5C2-93CC-4336-A776-F4EAE4ED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21" y="229348"/>
            <a:ext cx="11081177" cy="1020602"/>
          </a:xfrm>
        </p:spPr>
        <p:txBody>
          <a:bodyPr/>
          <a:lstStyle/>
          <a:p>
            <a:pPr lvl="0" defTabSz="91176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0078D4"/>
                </a:solidFill>
                <a:latin typeface="Segoe UI Light (Headings)"/>
                <a:ea typeface="+mn-ea"/>
                <a:cs typeface="+mn-cs"/>
              </a:rPr>
              <a:t>No migration is ever linear or simple….</a:t>
            </a:r>
            <a:br>
              <a:rPr lang="en-US" dirty="0">
                <a:solidFill>
                  <a:srgbClr val="50E6FF"/>
                </a:solidFill>
                <a:latin typeface="Segoe UI Light (Headings)"/>
                <a:ea typeface="+mn-ea"/>
                <a:cs typeface="+mn-cs"/>
              </a:rPr>
            </a:br>
            <a:r>
              <a:rPr lang="en-US" dirty="0">
                <a:solidFill>
                  <a:srgbClr val="FFFFFF"/>
                </a:solidFill>
                <a:latin typeface="Segoe UI Light (Headings)"/>
                <a:ea typeface="+mn-ea"/>
                <a:cs typeface="+mn-cs"/>
              </a:rPr>
              <a:t>Azure </a:t>
            </a:r>
            <a:br>
              <a:rPr lang="en-US" dirty="0">
                <a:solidFill>
                  <a:prstClr val="white"/>
                </a:solidFill>
                <a:latin typeface="Segoe UI Light (Headings)"/>
                <a:ea typeface="+mn-ea"/>
                <a:cs typeface="+mn-cs"/>
              </a:rPr>
            </a:br>
            <a:endParaRPr lang="en-US" dirty="0">
              <a:latin typeface="Segoe UI Light (Headings)"/>
            </a:endParaRPr>
          </a:p>
        </p:txBody>
      </p:sp>
      <p:sp>
        <p:nvSpPr>
          <p:cNvPr id="122" name="Title 6">
            <a:extLst>
              <a:ext uri="{FF2B5EF4-FFF2-40B4-BE49-F238E27FC236}">
                <a16:creationId xmlns:a16="http://schemas.microsoft.com/office/drawing/2014/main" id="{32C60991-C9B6-4930-8E8F-6CD1767D873D}"/>
              </a:ext>
            </a:extLst>
          </p:cNvPr>
          <p:cNvSpPr txBox="1">
            <a:spLocks/>
          </p:cNvSpPr>
          <p:nvPr/>
        </p:nvSpPr>
        <p:spPr>
          <a:xfrm>
            <a:off x="414867" y="119617"/>
            <a:ext cx="11079606" cy="488538"/>
          </a:xfrm>
          <a:prstGeom prst="rect">
            <a:avLst/>
          </a:prstGeom>
        </p:spPr>
        <p:txBody>
          <a:bodyPr vert="horz" lIns="0" tIns="44821" rIns="89642" bIns="44821" rtlCol="0" anchor="t">
            <a:noAutofit/>
          </a:bodyPr>
          <a:lstStyle>
            <a:lvl1pPr algn="l" defTabSz="9300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911764">
              <a:defRPr/>
            </a:pPr>
            <a:endParaRPr kumimoji="0" lang="en-US" sz="35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sp>
        <p:nvSpPr>
          <p:cNvPr id="15" name="Block Arc 14" hidden="1">
            <a:extLst>
              <a:ext uri="{FF2B5EF4-FFF2-40B4-BE49-F238E27FC236}">
                <a16:creationId xmlns:a16="http://schemas.microsoft.com/office/drawing/2014/main" id="{A18A1384-F91F-4133-8581-21B262F0D5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Block Arc 16" hidden="1">
            <a:extLst>
              <a:ext uri="{FF2B5EF4-FFF2-40B4-BE49-F238E27FC236}">
                <a16:creationId xmlns:a16="http://schemas.microsoft.com/office/drawing/2014/main" id="{CA0E8247-89D9-4381-A9C1-5232384FC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3" name="Block Arc 22" hidden="1">
            <a:extLst>
              <a:ext uri="{FF2B5EF4-FFF2-40B4-BE49-F238E27FC236}">
                <a16:creationId xmlns:a16="http://schemas.microsoft.com/office/drawing/2014/main" id="{D7255DD1-948A-4469-BAB1-AF89D0CB1A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6" name="Block Arc 25" hidden="1">
            <a:extLst>
              <a:ext uri="{FF2B5EF4-FFF2-40B4-BE49-F238E27FC236}">
                <a16:creationId xmlns:a16="http://schemas.microsoft.com/office/drawing/2014/main" id="{D74EB622-F971-419C-885C-E52519A4A5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7" name="Block Arc 26" hidden="1">
            <a:extLst>
              <a:ext uri="{FF2B5EF4-FFF2-40B4-BE49-F238E27FC236}">
                <a16:creationId xmlns:a16="http://schemas.microsoft.com/office/drawing/2014/main" id="{B1FB3A85-113B-45B8-B2A3-CF9953B085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8" name="Block Arc 27" hidden="1">
            <a:extLst>
              <a:ext uri="{FF2B5EF4-FFF2-40B4-BE49-F238E27FC236}">
                <a16:creationId xmlns:a16="http://schemas.microsoft.com/office/drawing/2014/main" id="{41448AB2-61E7-4C59-B652-7AFDDAEFA52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Block Arc 28" hidden="1">
            <a:extLst>
              <a:ext uri="{FF2B5EF4-FFF2-40B4-BE49-F238E27FC236}">
                <a16:creationId xmlns:a16="http://schemas.microsoft.com/office/drawing/2014/main" id="{4E6E3E34-F0AD-4109-831D-CB8202C3996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0" name="Block Arc 29" hidden="1">
            <a:extLst>
              <a:ext uri="{FF2B5EF4-FFF2-40B4-BE49-F238E27FC236}">
                <a16:creationId xmlns:a16="http://schemas.microsoft.com/office/drawing/2014/main" id="{1E61BB00-EDC0-4DDB-A73E-71A19E3122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3" name="Block Arc 32" hidden="1">
            <a:extLst>
              <a:ext uri="{FF2B5EF4-FFF2-40B4-BE49-F238E27FC236}">
                <a16:creationId xmlns:a16="http://schemas.microsoft.com/office/drawing/2014/main" id="{85313246-C395-44AC-B163-BA9C7FDE02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5" name="Block Arc 34" hidden="1">
            <a:extLst>
              <a:ext uri="{FF2B5EF4-FFF2-40B4-BE49-F238E27FC236}">
                <a16:creationId xmlns:a16="http://schemas.microsoft.com/office/drawing/2014/main" id="{2F342779-D99F-4D2B-BBB8-D0C6029F509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6" name="Block Arc 35" hidden="1">
            <a:extLst>
              <a:ext uri="{FF2B5EF4-FFF2-40B4-BE49-F238E27FC236}">
                <a16:creationId xmlns:a16="http://schemas.microsoft.com/office/drawing/2014/main" id="{2939FF9C-A55F-4F65-9901-BCA07757F53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7" name="Block Arc 36" hidden="1">
            <a:extLst>
              <a:ext uri="{FF2B5EF4-FFF2-40B4-BE49-F238E27FC236}">
                <a16:creationId xmlns:a16="http://schemas.microsoft.com/office/drawing/2014/main" id="{AAE137F4-EB5C-4347-9002-0C051819077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8" name="Block Arc 37" hidden="1">
            <a:extLst>
              <a:ext uri="{FF2B5EF4-FFF2-40B4-BE49-F238E27FC236}">
                <a16:creationId xmlns:a16="http://schemas.microsoft.com/office/drawing/2014/main" id="{D2A03A81-BE5F-40A2-91B5-F54A7A1B2AB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39" name="Block Arc 38" hidden="1">
            <a:extLst>
              <a:ext uri="{FF2B5EF4-FFF2-40B4-BE49-F238E27FC236}">
                <a16:creationId xmlns:a16="http://schemas.microsoft.com/office/drawing/2014/main" id="{9F67D441-7D5A-4630-BF04-367A7AA6820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0" name="Block Arc 39" hidden="1">
            <a:extLst>
              <a:ext uri="{FF2B5EF4-FFF2-40B4-BE49-F238E27FC236}">
                <a16:creationId xmlns:a16="http://schemas.microsoft.com/office/drawing/2014/main" id="{E75B721D-095F-4AE6-B1F2-B861CF651C3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1" name="Block Arc 40" hidden="1">
            <a:extLst>
              <a:ext uri="{FF2B5EF4-FFF2-40B4-BE49-F238E27FC236}">
                <a16:creationId xmlns:a16="http://schemas.microsoft.com/office/drawing/2014/main" id="{10330C2F-A17D-48C8-9A5E-F4D6E254C4A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2" name="Block Arc 41" hidden="1">
            <a:extLst>
              <a:ext uri="{FF2B5EF4-FFF2-40B4-BE49-F238E27FC236}">
                <a16:creationId xmlns:a16="http://schemas.microsoft.com/office/drawing/2014/main" id="{677BB4B9-E6C8-4F9C-B35A-187EEE981FA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3" name="Block Arc 42" hidden="1">
            <a:extLst>
              <a:ext uri="{FF2B5EF4-FFF2-40B4-BE49-F238E27FC236}">
                <a16:creationId xmlns:a16="http://schemas.microsoft.com/office/drawing/2014/main" id="{1C5B02EB-66CD-4E46-839C-1AECF992732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4" name="Block Arc 43" hidden="1">
            <a:extLst>
              <a:ext uri="{FF2B5EF4-FFF2-40B4-BE49-F238E27FC236}">
                <a16:creationId xmlns:a16="http://schemas.microsoft.com/office/drawing/2014/main" id="{33586051-4921-44B1-A1CC-0FAB49A33A6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5" name="Block Arc 44" hidden="1">
            <a:extLst>
              <a:ext uri="{FF2B5EF4-FFF2-40B4-BE49-F238E27FC236}">
                <a16:creationId xmlns:a16="http://schemas.microsoft.com/office/drawing/2014/main" id="{827CA672-F4AE-4B78-A91A-DD06C5FE7E5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6" name="Block Arc 45" hidden="1">
            <a:extLst>
              <a:ext uri="{FF2B5EF4-FFF2-40B4-BE49-F238E27FC236}">
                <a16:creationId xmlns:a16="http://schemas.microsoft.com/office/drawing/2014/main" id="{2E8F78A2-E2EB-463A-AB92-DB2595C5D22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7" name="Block Arc 46" hidden="1">
            <a:extLst>
              <a:ext uri="{FF2B5EF4-FFF2-40B4-BE49-F238E27FC236}">
                <a16:creationId xmlns:a16="http://schemas.microsoft.com/office/drawing/2014/main" id="{E7B4938F-5CCC-4B34-AF6C-10697A12F17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8" name="Block Arc 47" hidden="1">
            <a:extLst>
              <a:ext uri="{FF2B5EF4-FFF2-40B4-BE49-F238E27FC236}">
                <a16:creationId xmlns:a16="http://schemas.microsoft.com/office/drawing/2014/main" id="{B351F859-22F4-4CB6-B811-4244CBA38CE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49" name="Block Arc 48" hidden="1">
            <a:extLst>
              <a:ext uri="{FF2B5EF4-FFF2-40B4-BE49-F238E27FC236}">
                <a16:creationId xmlns:a16="http://schemas.microsoft.com/office/drawing/2014/main" id="{EF705391-DFCE-45B2-BA0F-B10568FED03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4" name="Block Arc 53" hidden="1">
            <a:extLst>
              <a:ext uri="{FF2B5EF4-FFF2-40B4-BE49-F238E27FC236}">
                <a16:creationId xmlns:a16="http://schemas.microsoft.com/office/drawing/2014/main" id="{B0DC1832-E02E-4103-BB17-44B14A2E3AD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5" name="Block Arc 54" hidden="1">
            <a:extLst>
              <a:ext uri="{FF2B5EF4-FFF2-40B4-BE49-F238E27FC236}">
                <a16:creationId xmlns:a16="http://schemas.microsoft.com/office/drawing/2014/main" id="{5EED955F-38EF-4702-9E30-94057FC6EE1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7" name="Block Arc 56" hidden="1">
            <a:extLst>
              <a:ext uri="{FF2B5EF4-FFF2-40B4-BE49-F238E27FC236}">
                <a16:creationId xmlns:a16="http://schemas.microsoft.com/office/drawing/2014/main" id="{1B1F8B74-0D18-4531-9BF7-00A9FCB0F023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8" name="Block Arc 57" hidden="1">
            <a:extLst>
              <a:ext uri="{FF2B5EF4-FFF2-40B4-BE49-F238E27FC236}">
                <a16:creationId xmlns:a16="http://schemas.microsoft.com/office/drawing/2014/main" id="{8F7B0D4F-DA60-46CF-B4DC-C4C19FFD8A68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1" name="Block Arc 60" hidden="1">
            <a:extLst>
              <a:ext uri="{FF2B5EF4-FFF2-40B4-BE49-F238E27FC236}">
                <a16:creationId xmlns:a16="http://schemas.microsoft.com/office/drawing/2014/main" id="{3B847CDC-5350-4F2D-857A-9B7042249318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2" name="Block Arc 61" hidden="1">
            <a:extLst>
              <a:ext uri="{FF2B5EF4-FFF2-40B4-BE49-F238E27FC236}">
                <a16:creationId xmlns:a16="http://schemas.microsoft.com/office/drawing/2014/main" id="{3AD5CCAF-D5D1-4FEF-ACEA-E1419B3A9CE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5" name="Block Arc 64" hidden="1">
            <a:extLst>
              <a:ext uri="{FF2B5EF4-FFF2-40B4-BE49-F238E27FC236}">
                <a16:creationId xmlns:a16="http://schemas.microsoft.com/office/drawing/2014/main" id="{9B7269F6-9668-4C7F-AF55-9301EAF382B6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6" name="Block Arc 65" hidden="1">
            <a:extLst>
              <a:ext uri="{FF2B5EF4-FFF2-40B4-BE49-F238E27FC236}">
                <a16:creationId xmlns:a16="http://schemas.microsoft.com/office/drawing/2014/main" id="{8F38B48A-7566-424D-9197-595C777958EA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9" name="Block Arc 68" hidden="1">
            <a:extLst>
              <a:ext uri="{FF2B5EF4-FFF2-40B4-BE49-F238E27FC236}">
                <a16:creationId xmlns:a16="http://schemas.microsoft.com/office/drawing/2014/main" id="{45E93407-AFD6-43A3-B1FB-BA21B80DA0A0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0" name="Block Arc 69" hidden="1">
            <a:extLst>
              <a:ext uri="{FF2B5EF4-FFF2-40B4-BE49-F238E27FC236}">
                <a16:creationId xmlns:a16="http://schemas.microsoft.com/office/drawing/2014/main" id="{127E5F4C-3E5A-4DA9-B56D-A627EF2AFB83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2" name="Block Arc 71" hidden="1">
            <a:extLst>
              <a:ext uri="{FF2B5EF4-FFF2-40B4-BE49-F238E27FC236}">
                <a16:creationId xmlns:a16="http://schemas.microsoft.com/office/drawing/2014/main" id="{159E1B29-2875-4AD5-8CBC-04C905CA0E4F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3" name="Block Arc 72" hidden="1">
            <a:extLst>
              <a:ext uri="{FF2B5EF4-FFF2-40B4-BE49-F238E27FC236}">
                <a16:creationId xmlns:a16="http://schemas.microsoft.com/office/drawing/2014/main" id="{F0B37446-888E-4109-8629-B4A8F7518CD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4" name="Block Arc 73" hidden="1">
            <a:extLst>
              <a:ext uri="{FF2B5EF4-FFF2-40B4-BE49-F238E27FC236}">
                <a16:creationId xmlns:a16="http://schemas.microsoft.com/office/drawing/2014/main" id="{B5DB7AF2-B7FD-475D-8A4C-65670032F29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6" name="Block Arc 75" hidden="1">
            <a:extLst>
              <a:ext uri="{FF2B5EF4-FFF2-40B4-BE49-F238E27FC236}">
                <a16:creationId xmlns:a16="http://schemas.microsoft.com/office/drawing/2014/main" id="{09053CC4-4BC3-43DF-9F5E-D2E40A5E27AE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7" name="Block Arc 76" hidden="1">
            <a:extLst>
              <a:ext uri="{FF2B5EF4-FFF2-40B4-BE49-F238E27FC236}">
                <a16:creationId xmlns:a16="http://schemas.microsoft.com/office/drawing/2014/main" id="{E4AA8FAB-6CDF-43EB-8CF3-D16331F56B02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7200000"/>
              <a:gd name="adj2" fmla="val 108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8" name="Block Arc 77" hidden="1">
            <a:extLst>
              <a:ext uri="{FF2B5EF4-FFF2-40B4-BE49-F238E27FC236}">
                <a16:creationId xmlns:a16="http://schemas.microsoft.com/office/drawing/2014/main" id="{3950F418-44C1-4685-9ACE-CC2B3268A39F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0800000"/>
              <a:gd name="adj2" fmla="val 144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79" name="Block Arc 78" hidden="1">
            <a:extLst>
              <a:ext uri="{FF2B5EF4-FFF2-40B4-BE49-F238E27FC236}">
                <a16:creationId xmlns:a16="http://schemas.microsoft.com/office/drawing/2014/main" id="{9D52F3FB-E9C9-4A22-8B6E-F9CA99461407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4400000"/>
              <a:gd name="adj2" fmla="val 180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0" name="Block Arc 79" hidden="1">
            <a:extLst>
              <a:ext uri="{FF2B5EF4-FFF2-40B4-BE49-F238E27FC236}">
                <a16:creationId xmlns:a16="http://schemas.microsoft.com/office/drawing/2014/main" id="{7507AA87-81CE-40EC-8667-AB50830C3177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18000000"/>
              <a:gd name="adj2" fmla="val 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1" name="Block Arc 80" hidden="1">
            <a:extLst>
              <a:ext uri="{FF2B5EF4-FFF2-40B4-BE49-F238E27FC236}">
                <a16:creationId xmlns:a16="http://schemas.microsoft.com/office/drawing/2014/main" id="{E4DDD3D8-A045-4BFC-ADBA-7804EB9D4B5B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0"/>
              <a:gd name="adj2" fmla="val 36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2" name="Block Arc 81" hidden="1">
            <a:extLst>
              <a:ext uri="{FF2B5EF4-FFF2-40B4-BE49-F238E27FC236}">
                <a16:creationId xmlns:a16="http://schemas.microsoft.com/office/drawing/2014/main" id="{B7F22FCB-E891-49D5-8BE4-25F3140AD868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4260056" y="3335286"/>
            <a:ext cx="3810000" cy="3810000"/>
          </a:xfrm>
          <a:prstGeom prst="blockArc">
            <a:avLst>
              <a:gd name="adj1" fmla="val 3600000"/>
              <a:gd name="adj2" fmla="val 7200000"/>
              <a:gd name="adj3" fmla="val 25000"/>
            </a:avLst>
          </a:prstGeom>
          <a:solidFill>
            <a:srgbClr val="0078D4"/>
          </a:solidFill>
          <a:ln w="2540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IN" sz="12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5DCDD05C-F233-4CD1-BDFF-2D2388751B22}"/>
              </a:ext>
            </a:extLst>
          </p:cNvPr>
          <p:cNvSpPr/>
          <p:nvPr/>
        </p:nvSpPr>
        <p:spPr>
          <a:xfrm>
            <a:off x="3048000" y="30365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1775" lvl="1" indent="-17145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225425" algn="l"/>
              </a:tabLst>
            </a:pPr>
            <a:endParaRPr lang="en-IN">
              <a:latin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3B5543-AEF0-4B6C-8DA3-4CEF19AADCF3}"/>
              </a:ext>
            </a:extLst>
          </p:cNvPr>
          <p:cNvGrpSpPr/>
          <p:nvPr/>
        </p:nvGrpSpPr>
        <p:grpSpPr>
          <a:xfrm>
            <a:off x="0" y="1221852"/>
            <a:ext cx="12831549" cy="5214001"/>
            <a:chOff x="0" y="1221852"/>
            <a:chExt cx="12831549" cy="5214001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CA57EEF-A414-4AEC-A23F-6EA36658A8E3}"/>
                </a:ext>
              </a:extLst>
            </p:cNvPr>
            <p:cNvSpPr/>
            <p:nvPr/>
          </p:nvSpPr>
          <p:spPr>
            <a:xfrm rot="10800000" flipH="1" flipV="1">
              <a:off x="1493566" y="5525111"/>
              <a:ext cx="767465" cy="768169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4878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116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46179 w 753269"/>
                <a:gd name="connsiteY0" fmla="*/ 768169 h 768169"/>
                <a:gd name="connsiteX1" fmla="*/ 396955 w 753269"/>
                <a:gd name="connsiteY1" fmla="*/ 768169 h 768169"/>
                <a:gd name="connsiteX2" fmla="*/ 7295 w 753269"/>
                <a:gd name="connsiteY2" fmla="*/ 378509 h 768169"/>
                <a:gd name="connsiteX3" fmla="*/ 7297 w 753269"/>
                <a:gd name="connsiteY3" fmla="*/ 378509 h 768169"/>
                <a:gd name="connsiteX4" fmla="*/ 10979 w 753269"/>
                <a:gd name="connsiteY4" fmla="*/ 360266 h 768169"/>
                <a:gd name="connsiteX5" fmla="*/ 7297 w 753269"/>
                <a:gd name="connsiteY5" fmla="*/ 342026 h 768169"/>
                <a:gd name="connsiteX6" fmla="*/ 0 w 753269"/>
                <a:gd name="connsiteY6" fmla="*/ 116 h 768169"/>
                <a:gd name="connsiteX7" fmla="*/ 753269 w 753269"/>
                <a:gd name="connsiteY7" fmla="*/ 0 h 768169"/>
                <a:gd name="connsiteX8" fmla="*/ 746179 w 753269"/>
                <a:gd name="connsiteY8" fmla="*/ 768169 h 76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3269" h="768169">
                  <a:moveTo>
                    <a:pt x="746179" y="768169"/>
                  </a:moveTo>
                  <a:lnTo>
                    <a:pt x="396955" y="768169"/>
                  </a:lnTo>
                  <a:cubicBezTo>
                    <a:pt x="181752" y="768169"/>
                    <a:pt x="7295" y="593712"/>
                    <a:pt x="7295" y="378509"/>
                  </a:cubicBezTo>
                  <a:lnTo>
                    <a:pt x="7297" y="378509"/>
                  </a:lnTo>
                  <a:lnTo>
                    <a:pt x="10979" y="360266"/>
                  </a:lnTo>
                  <a:lnTo>
                    <a:pt x="7297" y="342026"/>
                  </a:lnTo>
                  <a:lnTo>
                    <a:pt x="0" y="116"/>
                  </a:lnTo>
                  <a:lnTo>
                    <a:pt x="753269" y="0"/>
                  </a:lnTo>
                  <a:cubicBezTo>
                    <a:pt x="750906" y="256056"/>
                    <a:pt x="748542" y="512113"/>
                    <a:pt x="746179" y="768169"/>
                  </a:cubicBez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D7E46A5-3111-44EA-A460-2B8DCDC46683}"/>
                </a:ext>
              </a:extLst>
            </p:cNvPr>
            <p:cNvSpPr/>
            <p:nvPr/>
          </p:nvSpPr>
          <p:spPr>
            <a:xfrm rot="10800000">
              <a:off x="3470564" y="1457794"/>
              <a:ext cx="786560" cy="763593"/>
            </a:xfrm>
            <a:custGeom>
              <a:avLst/>
              <a:gdLst>
                <a:gd name="connsiteX0" fmla="*/ 562649 w 952309"/>
                <a:gd name="connsiteY0" fmla="*/ 786903 h 786903"/>
                <a:gd name="connsiteX1" fmla="*/ 0 w 952309"/>
                <a:gd name="connsiteY1" fmla="*/ 786903 h 786903"/>
                <a:gd name="connsiteX2" fmla="*/ 116686 w 952309"/>
                <a:gd name="connsiteY2" fmla="*/ 7584 h 786903"/>
                <a:gd name="connsiteX3" fmla="*/ 172990 w 952309"/>
                <a:gd name="connsiteY3" fmla="*/ 7584 h 786903"/>
                <a:gd name="connsiteX4" fmla="*/ 172990 w 952309"/>
                <a:gd name="connsiteY4" fmla="*/ 0 h 786903"/>
                <a:gd name="connsiteX5" fmla="*/ 952308 w 952309"/>
                <a:gd name="connsiteY5" fmla="*/ 182809 h 786903"/>
                <a:gd name="connsiteX6" fmla="*/ 952308 w 952309"/>
                <a:gd name="connsiteY6" fmla="*/ 397240 h 786903"/>
                <a:gd name="connsiteX7" fmla="*/ 952309 w 952309"/>
                <a:gd name="connsiteY7" fmla="*/ 397244 h 786903"/>
                <a:gd name="connsiteX8" fmla="*/ 952302 w 952309"/>
                <a:gd name="connsiteY8" fmla="*/ 397278 h 786903"/>
                <a:gd name="connsiteX9" fmla="*/ 928664 w 952309"/>
                <a:gd name="connsiteY9" fmla="*/ 531221 h 786903"/>
                <a:gd name="connsiteX10" fmla="*/ 923412 w 952309"/>
                <a:gd name="connsiteY10" fmla="*/ 540374 h 786903"/>
                <a:gd name="connsiteX11" fmla="*/ 921688 w 952309"/>
                <a:gd name="connsiteY11" fmla="*/ 548916 h 786903"/>
                <a:gd name="connsiteX12" fmla="*/ 885761 w 952309"/>
                <a:gd name="connsiteY12" fmla="*/ 615106 h 786903"/>
                <a:gd name="connsiteX13" fmla="*/ 868618 w 952309"/>
                <a:gd name="connsiteY13" fmla="*/ 635884 h 786903"/>
                <a:gd name="connsiteX14" fmla="*/ 863329 w 952309"/>
                <a:gd name="connsiteY14" fmla="*/ 645102 h 786903"/>
                <a:gd name="connsiteX15" fmla="*/ 848378 w 952309"/>
                <a:gd name="connsiteY15" fmla="*/ 660414 h 786903"/>
                <a:gd name="connsiteX16" fmla="*/ 838180 w 952309"/>
                <a:gd name="connsiteY16" fmla="*/ 672774 h 786903"/>
                <a:gd name="connsiteX17" fmla="*/ 828557 w 952309"/>
                <a:gd name="connsiteY17" fmla="*/ 680714 h 786903"/>
                <a:gd name="connsiteX18" fmla="*/ 817652 w 952309"/>
                <a:gd name="connsiteY18" fmla="*/ 691883 h 786903"/>
                <a:gd name="connsiteX19" fmla="*/ 795026 w 952309"/>
                <a:gd name="connsiteY19" fmla="*/ 708380 h 786903"/>
                <a:gd name="connsiteX20" fmla="*/ 780512 w 952309"/>
                <a:gd name="connsiteY20" fmla="*/ 720355 h 786903"/>
                <a:gd name="connsiteX21" fmla="*/ 773037 w 952309"/>
                <a:gd name="connsiteY21" fmla="*/ 724412 h 786903"/>
                <a:gd name="connsiteX22" fmla="*/ 764701 w 952309"/>
                <a:gd name="connsiteY22" fmla="*/ 730490 h 786903"/>
                <a:gd name="connsiteX23" fmla="*/ 731090 w 952309"/>
                <a:gd name="connsiteY23" fmla="*/ 747180 h 786903"/>
                <a:gd name="connsiteX24" fmla="*/ 714322 w 952309"/>
                <a:gd name="connsiteY24" fmla="*/ 756282 h 786903"/>
                <a:gd name="connsiteX25" fmla="*/ 710160 w 952309"/>
                <a:gd name="connsiteY25" fmla="*/ 757574 h 786903"/>
                <a:gd name="connsiteX26" fmla="*/ 705527 w 952309"/>
                <a:gd name="connsiteY26" fmla="*/ 759874 h 786903"/>
                <a:gd name="connsiteX27" fmla="*/ 641231 w 952309"/>
                <a:gd name="connsiteY27" fmla="*/ 778970 h 786903"/>
                <a:gd name="connsiteX28" fmla="*/ 641179 w 952309"/>
                <a:gd name="connsiteY28" fmla="*/ 778987 h 786903"/>
                <a:gd name="connsiteX29" fmla="*/ 562649 w 952309"/>
                <a:gd name="connsiteY29" fmla="*/ 786903 h 786903"/>
                <a:gd name="connsiteX0" fmla="*/ 463258 w 852918"/>
                <a:gd name="connsiteY0" fmla="*/ 786903 h 786903"/>
                <a:gd name="connsiteX1" fmla="*/ 0 w 852918"/>
                <a:gd name="connsiteY1" fmla="*/ 786903 h 786903"/>
                <a:gd name="connsiteX2" fmla="*/ 17295 w 852918"/>
                <a:gd name="connsiteY2" fmla="*/ 7584 h 786903"/>
                <a:gd name="connsiteX3" fmla="*/ 73599 w 852918"/>
                <a:gd name="connsiteY3" fmla="*/ 7584 h 786903"/>
                <a:gd name="connsiteX4" fmla="*/ 73599 w 852918"/>
                <a:gd name="connsiteY4" fmla="*/ 0 h 786903"/>
                <a:gd name="connsiteX5" fmla="*/ 852917 w 852918"/>
                <a:gd name="connsiteY5" fmla="*/ 182809 h 786903"/>
                <a:gd name="connsiteX6" fmla="*/ 852917 w 852918"/>
                <a:gd name="connsiteY6" fmla="*/ 397240 h 786903"/>
                <a:gd name="connsiteX7" fmla="*/ 852918 w 852918"/>
                <a:gd name="connsiteY7" fmla="*/ 397244 h 786903"/>
                <a:gd name="connsiteX8" fmla="*/ 852911 w 852918"/>
                <a:gd name="connsiteY8" fmla="*/ 397278 h 786903"/>
                <a:gd name="connsiteX9" fmla="*/ 829273 w 852918"/>
                <a:gd name="connsiteY9" fmla="*/ 531221 h 786903"/>
                <a:gd name="connsiteX10" fmla="*/ 824021 w 852918"/>
                <a:gd name="connsiteY10" fmla="*/ 540374 h 786903"/>
                <a:gd name="connsiteX11" fmla="*/ 822297 w 852918"/>
                <a:gd name="connsiteY11" fmla="*/ 548916 h 786903"/>
                <a:gd name="connsiteX12" fmla="*/ 786370 w 852918"/>
                <a:gd name="connsiteY12" fmla="*/ 615106 h 786903"/>
                <a:gd name="connsiteX13" fmla="*/ 769227 w 852918"/>
                <a:gd name="connsiteY13" fmla="*/ 635884 h 786903"/>
                <a:gd name="connsiteX14" fmla="*/ 763938 w 852918"/>
                <a:gd name="connsiteY14" fmla="*/ 645102 h 786903"/>
                <a:gd name="connsiteX15" fmla="*/ 748987 w 852918"/>
                <a:gd name="connsiteY15" fmla="*/ 660414 h 786903"/>
                <a:gd name="connsiteX16" fmla="*/ 738789 w 852918"/>
                <a:gd name="connsiteY16" fmla="*/ 672774 h 786903"/>
                <a:gd name="connsiteX17" fmla="*/ 729166 w 852918"/>
                <a:gd name="connsiteY17" fmla="*/ 680714 h 786903"/>
                <a:gd name="connsiteX18" fmla="*/ 718261 w 852918"/>
                <a:gd name="connsiteY18" fmla="*/ 691883 h 786903"/>
                <a:gd name="connsiteX19" fmla="*/ 695635 w 852918"/>
                <a:gd name="connsiteY19" fmla="*/ 708380 h 786903"/>
                <a:gd name="connsiteX20" fmla="*/ 681121 w 852918"/>
                <a:gd name="connsiteY20" fmla="*/ 720355 h 786903"/>
                <a:gd name="connsiteX21" fmla="*/ 673646 w 852918"/>
                <a:gd name="connsiteY21" fmla="*/ 724412 h 786903"/>
                <a:gd name="connsiteX22" fmla="*/ 665310 w 852918"/>
                <a:gd name="connsiteY22" fmla="*/ 730490 h 786903"/>
                <a:gd name="connsiteX23" fmla="*/ 631699 w 852918"/>
                <a:gd name="connsiteY23" fmla="*/ 747180 h 786903"/>
                <a:gd name="connsiteX24" fmla="*/ 614931 w 852918"/>
                <a:gd name="connsiteY24" fmla="*/ 756282 h 786903"/>
                <a:gd name="connsiteX25" fmla="*/ 610769 w 852918"/>
                <a:gd name="connsiteY25" fmla="*/ 757574 h 786903"/>
                <a:gd name="connsiteX26" fmla="*/ 606136 w 852918"/>
                <a:gd name="connsiteY26" fmla="*/ 759874 h 786903"/>
                <a:gd name="connsiteX27" fmla="*/ 541840 w 852918"/>
                <a:gd name="connsiteY27" fmla="*/ 778970 h 786903"/>
                <a:gd name="connsiteX28" fmla="*/ 541788 w 852918"/>
                <a:gd name="connsiteY28" fmla="*/ 778987 h 786903"/>
                <a:gd name="connsiteX29" fmla="*/ 463258 w 852918"/>
                <a:gd name="connsiteY29" fmla="*/ 786903 h 786903"/>
                <a:gd name="connsiteX0" fmla="*/ 445963 w 835623"/>
                <a:gd name="connsiteY0" fmla="*/ 786903 h 786903"/>
                <a:gd name="connsiteX1" fmla="*/ 122 w 835623"/>
                <a:gd name="connsiteY1" fmla="*/ 786903 h 786903"/>
                <a:gd name="connsiteX2" fmla="*/ 0 w 835623"/>
                <a:gd name="connsiteY2" fmla="*/ 7584 h 786903"/>
                <a:gd name="connsiteX3" fmla="*/ 56304 w 835623"/>
                <a:gd name="connsiteY3" fmla="*/ 7584 h 786903"/>
                <a:gd name="connsiteX4" fmla="*/ 56304 w 835623"/>
                <a:gd name="connsiteY4" fmla="*/ 0 h 786903"/>
                <a:gd name="connsiteX5" fmla="*/ 835622 w 835623"/>
                <a:gd name="connsiteY5" fmla="*/ 182809 h 786903"/>
                <a:gd name="connsiteX6" fmla="*/ 835622 w 835623"/>
                <a:gd name="connsiteY6" fmla="*/ 397240 h 786903"/>
                <a:gd name="connsiteX7" fmla="*/ 835623 w 835623"/>
                <a:gd name="connsiteY7" fmla="*/ 397244 h 786903"/>
                <a:gd name="connsiteX8" fmla="*/ 835616 w 835623"/>
                <a:gd name="connsiteY8" fmla="*/ 397278 h 786903"/>
                <a:gd name="connsiteX9" fmla="*/ 811978 w 835623"/>
                <a:gd name="connsiteY9" fmla="*/ 531221 h 786903"/>
                <a:gd name="connsiteX10" fmla="*/ 806726 w 835623"/>
                <a:gd name="connsiteY10" fmla="*/ 540374 h 786903"/>
                <a:gd name="connsiteX11" fmla="*/ 805002 w 835623"/>
                <a:gd name="connsiteY11" fmla="*/ 548916 h 786903"/>
                <a:gd name="connsiteX12" fmla="*/ 769075 w 835623"/>
                <a:gd name="connsiteY12" fmla="*/ 615106 h 786903"/>
                <a:gd name="connsiteX13" fmla="*/ 751932 w 835623"/>
                <a:gd name="connsiteY13" fmla="*/ 635884 h 786903"/>
                <a:gd name="connsiteX14" fmla="*/ 746643 w 835623"/>
                <a:gd name="connsiteY14" fmla="*/ 645102 h 786903"/>
                <a:gd name="connsiteX15" fmla="*/ 731692 w 835623"/>
                <a:gd name="connsiteY15" fmla="*/ 660414 h 786903"/>
                <a:gd name="connsiteX16" fmla="*/ 721494 w 835623"/>
                <a:gd name="connsiteY16" fmla="*/ 672774 h 786903"/>
                <a:gd name="connsiteX17" fmla="*/ 711871 w 835623"/>
                <a:gd name="connsiteY17" fmla="*/ 680714 h 786903"/>
                <a:gd name="connsiteX18" fmla="*/ 700966 w 835623"/>
                <a:gd name="connsiteY18" fmla="*/ 691883 h 786903"/>
                <a:gd name="connsiteX19" fmla="*/ 678340 w 835623"/>
                <a:gd name="connsiteY19" fmla="*/ 708380 h 786903"/>
                <a:gd name="connsiteX20" fmla="*/ 663826 w 835623"/>
                <a:gd name="connsiteY20" fmla="*/ 720355 h 786903"/>
                <a:gd name="connsiteX21" fmla="*/ 656351 w 835623"/>
                <a:gd name="connsiteY21" fmla="*/ 724412 h 786903"/>
                <a:gd name="connsiteX22" fmla="*/ 648015 w 835623"/>
                <a:gd name="connsiteY22" fmla="*/ 730490 h 786903"/>
                <a:gd name="connsiteX23" fmla="*/ 614404 w 835623"/>
                <a:gd name="connsiteY23" fmla="*/ 747180 h 786903"/>
                <a:gd name="connsiteX24" fmla="*/ 597636 w 835623"/>
                <a:gd name="connsiteY24" fmla="*/ 756282 h 786903"/>
                <a:gd name="connsiteX25" fmla="*/ 593474 w 835623"/>
                <a:gd name="connsiteY25" fmla="*/ 757574 h 786903"/>
                <a:gd name="connsiteX26" fmla="*/ 588841 w 835623"/>
                <a:gd name="connsiteY26" fmla="*/ 759874 h 786903"/>
                <a:gd name="connsiteX27" fmla="*/ 524545 w 835623"/>
                <a:gd name="connsiteY27" fmla="*/ 778970 h 786903"/>
                <a:gd name="connsiteX28" fmla="*/ 524493 w 835623"/>
                <a:gd name="connsiteY28" fmla="*/ 778987 h 786903"/>
                <a:gd name="connsiteX29" fmla="*/ 445963 w 835623"/>
                <a:gd name="connsiteY29" fmla="*/ 786903 h 786903"/>
                <a:gd name="connsiteX0" fmla="*/ 445963 w 835623"/>
                <a:gd name="connsiteY0" fmla="*/ 786903 h 786903"/>
                <a:gd name="connsiteX1" fmla="*/ 122 w 835623"/>
                <a:gd name="connsiteY1" fmla="*/ 786903 h 786903"/>
                <a:gd name="connsiteX2" fmla="*/ 0 w 835623"/>
                <a:gd name="connsiteY2" fmla="*/ 7584 h 786903"/>
                <a:gd name="connsiteX3" fmla="*/ 56304 w 835623"/>
                <a:gd name="connsiteY3" fmla="*/ 7584 h 786903"/>
                <a:gd name="connsiteX4" fmla="*/ 56304 w 835623"/>
                <a:gd name="connsiteY4" fmla="*/ 0 h 786903"/>
                <a:gd name="connsiteX5" fmla="*/ 831503 w 835623"/>
                <a:gd name="connsiteY5" fmla="*/ 13934 h 786903"/>
                <a:gd name="connsiteX6" fmla="*/ 835622 w 835623"/>
                <a:gd name="connsiteY6" fmla="*/ 397240 h 786903"/>
                <a:gd name="connsiteX7" fmla="*/ 835623 w 835623"/>
                <a:gd name="connsiteY7" fmla="*/ 397244 h 786903"/>
                <a:gd name="connsiteX8" fmla="*/ 835616 w 835623"/>
                <a:gd name="connsiteY8" fmla="*/ 397278 h 786903"/>
                <a:gd name="connsiteX9" fmla="*/ 811978 w 835623"/>
                <a:gd name="connsiteY9" fmla="*/ 531221 h 786903"/>
                <a:gd name="connsiteX10" fmla="*/ 806726 w 835623"/>
                <a:gd name="connsiteY10" fmla="*/ 540374 h 786903"/>
                <a:gd name="connsiteX11" fmla="*/ 805002 w 835623"/>
                <a:gd name="connsiteY11" fmla="*/ 548916 h 786903"/>
                <a:gd name="connsiteX12" fmla="*/ 769075 w 835623"/>
                <a:gd name="connsiteY12" fmla="*/ 615106 h 786903"/>
                <a:gd name="connsiteX13" fmla="*/ 751932 w 835623"/>
                <a:gd name="connsiteY13" fmla="*/ 635884 h 786903"/>
                <a:gd name="connsiteX14" fmla="*/ 746643 w 835623"/>
                <a:gd name="connsiteY14" fmla="*/ 645102 h 786903"/>
                <a:gd name="connsiteX15" fmla="*/ 731692 w 835623"/>
                <a:gd name="connsiteY15" fmla="*/ 660414 h 786903"/>
                <a:gd name="connsiteX16" fmla="*/ 721494 w 835623"/>
                <a:gd name="connsiteY16" fmla="*/ 672774 h 786903"/>
                <a:gd name="connsiteX17" fmla="*/ 711871 w 835623"/>
                <a:gd name="connsiteY17" fmla="*/ 680714 h 786903"/>
                <a:gd name="connsiteX18" fmla="*/ 700966 w 835623"/>
                <a:gd name="connsiteY18" fmla="*/ 691883 h 786903"/>
                <a:gd name="connsiteX19" fmla="*/ 678340 w 835623"/>
                <a:gd name="connsiteY19" fmla="*/ 708380 h 786903"/>
                <a:gd name="connsiteX20" fmla="*/ 663826 w 835623"/>
                <a:gd name="connsiteY20" fmla="*/ 720355 h 786903"/>
                <a:gd name="connsiteX21" fmla="*/ 656351 w 835623"/>
                <a:gd name="connsiteY21" fmla="*/ 724412 h 786903"/>
                <a:gd name="connsiteX22" fmla="*/ 648015 w 835623"/>
                <a:gd name="connsiteY22" fmla="*/ 730490 h 786903"/>
                <a:gd name="connsiteX23" fmla="*/ 614404 w 835623"/>
                <a:gd name="connsiteY23" fmla="*/ 747180 h 786903"/>
                <a:gd name="connsiteX24" fmla="*/ 597636 w 835623"/>
                <a:gd name="connsiteY24" fmla="*/ 756282 h 786903"/>
                <a:gd name="connsiteX25" fmla="*/ 593474 w 835623"/>
                <a:gd name="connsiteY25" fmla="*/ 757574 h 786903"/>
                <a:gd name="connsiteX26" fmla="*/ 588841 w 835623"/>
                <a:gd name="connsiteY26" fmla="*/ 759874 h 786903"/>
                <a:gd name="connsiteX27" fmla="*/ 524545 w 835623"/>
                <a:gd name="connsiteY27" fmla="*/ 778970 h 786903"/>
                <a:gd name="connsiteX28" fmla="*/ 524493 w 835623"/>
                <a:gd name="connsiteY28" fmla="*/ 778987 h 786903"/>
                <a:gd name="connsiteX29" fmla="*/ 445963 w 835623"/>
                <a:gd name="connsiteY29" fmla="*/ 786903 h 786903"/>
                <a:gd name="connsiteX0" fmla="*/ 445963 w 835623"/>
                <a:gd name="connsiteY0" fmla="*/ 779319 h 779319"/>
                <a:gd name="connsiteX1" fmla="*/ 122 w 835623"/>
                <a:gd name="connsiteY1" fmla="*/ 779319 h 779319"/>
                <a:gd name="connsiteX2" fmla="*/ 0 w 835623"/>
                <a:gd name="connsiteY2" fmla="*/ 0 h 779319"/>
                <a:gd name="connsiteX3" fmla="*/ 56304 w 835623"/>
                <a:gd name="connsiteY3" fmla="*/ 0 h 779319"/>
                <a:gd name="connsiteX4" fmla="*/ 831503 w 835623"/>
                <a:gd name="connsiteY4" fmla="*/ 6350 h 779319"/>
                <a:gd name="connsiteX5" fmla="*/ 835622 w 835623"/>
                <a:gd name="connsiteY5" fmla="*/ 389656 h 779319"/>
                <a:gd name="connsiteX6" fmla="*/ 835623 w 835623"/>
                <a:gd name="connsiteY6" fmla="*/ 389660 h 779319"/>
                <a:gd name="connsiteX7" fmla="*/ 835616 w 835623"/>
                <a:gd name="connsiteY7" fmla="*/ 389694 h 779319"/>
                <a:gd name="connsiteX8" fmla="*/ 811978 w 835623"/>
                <a:gd name="connsiteY8" fmla="*/ 523637 h 779319"/>
                <a:gd name="connsiteX9" fmla="*/ 806726 w 835623"/>
                <a:gd name="connsiteY9" fmla="*/ 532790 h 779319"/>
                <a:gd name="connsiteX10" fmla="*/ 805002 w 835623"/>
                <a:gd name="connsiteY10" fmla="*/ 541332 h 779319"/>
                <a:gd name="connsiteX11" fmla="*/ 769075 w 835623"/>
                <a:gd name="connsiteY11" fmla="*/ 607522 h 779319"/>
                <a:gd name="connsiteX12" fmla="*/ 751932 w 835623"/>
                <a:gd name="connsiteY12" fmla="*/ 628300 h 779319"/>
                <a:gd name="connsiteX13" fmla="*/ 746643 w 835623"/>
                <a:gd name="connsiteY13" fmla="*/ 637518 h 779319"/>
                <a:gd name="connsiteX14" fmla="*/ 731692 w 835623"/>
                <a:gd name="connsiteY14" fmla="*/ 652830 h 779319"/>
                <a:gd name="connsiteX15" fmla="*/ 721494 w 835623"/>
                <a:gd name="connsiteY15" fmla="*/ 665190 h 779319"/>
                <a:gd name="connsiteX16" fmla="*/ 711871 w 835623"/>
                <a:gd name="connsiteY16" fmla="*/ 673130 h 779319"/>
                <a:gd name="connsiteX17" fmla="*/ 700966 w 835623"/>
                <a:gd name="connsiteY17" fmla="*/ 684299 h 779319"/>
                <a:gd name="connsiteX18" fmla="*/ 678340 w 835623"/>
                <a:gd name="connsiteY18" fmla="*/ 700796 h 779319"/>
                <a:gd name="connsiteX19" fmla="*/ 663826 w 835623"/>
                <a:gd name="connsiteY19" fmla="*/ 712771 h 779319"/>
                <a:gd name="connsiteX20" fmla="*/ 656351 w 835623"/>
                <a:gd name="connsiteY20" fmla="*/ 716828 h 779319"/>
                <a:gd name="connsiteX21" fmla="*/ 648015 w 835623"/>
                <a:gd name="connsiteY21" fmla="*/ 722906 h 779319"/>
                <a:gd name="connsiteX22" fmla="*/ 614404 w 835623"/>
                <a:gd name="connsiteY22" fmla="*/ 739596 h 779319"/>
                <a:gd name="connsiteX23" fmla="*/ 597636 w 835623"/>
                <a:gd name="connsiteY23" fmla="*/ 748698 h 779319"/>
                <a:gd name="connsiteX24" fmla="*/ 593474 w 835623"/>
                <a:gd name="connsiteY24" fmla="*/ 749990 h 779319"/>
                <a:gd name="connsiteX25" fmla="*/ 588841 w 835623"/>
                <a:gd name="connsiteY25" fmla="*/ 752290 h 779319"/>
                <a:gd name="connsiteX26" fmla="*/ 524545 w 835623"/>
                <a:gd name="connsiteY26" fmla="*/ 771386 h 779319"/>
                <a:gd name="connsiteX27" fmla="*/ 524493 w 835623"/>
                <a:gd name="connsiteY27" fmla="*/ 771403 h 779319"/>
                <a:gd name="connsiteX28" fmla="*/ 445963 w 835623"/>
                <a:gd name="connsiteY28" fmla="*/ 779319 h 779319"/>
                <a:gd name="connsiteX0" fmla="*/ 445963 w 835623"/>
                <a:gd name="connsiteY0" fmla="*/ 779319 h 779319"/>
                <a:gd name="connsiteX1" fmla="*/ 122 w 835623"/>
                <a:gd name="connsiteY1" fmla="*/ 779319 h 779319"/>
                <a:gd name="connsiteX2" fmla="*/ 0 w 835623"/>
                <a:gd name="connsiteY2" fmla="*/ 0 h 779319"/>
                <a:gd name="connsiteX3" fmla="*/ 831503 w 835623"/>
                <a:gd name="connsiteY3" fmla="*/ 6350 h 779319"/>
                <a:gd name="connsiteX4" fmla="*/ 835622 w 835623"/>
                <a:gd name="connsiteY4" fmla="*/ 389656 h 779319"/>
                <a:gd name="connsiteX5" fmla="*/ 835623 w 835623"/>
                <a:gd name="connsiteY5" fmla="*/ 389660 h 779319"/>
                <a:gd name="connsiteX6" fmla="*/ 835616 w 835623"/>
                <a:gd name="connsiteY6" fmla="*/ 389694 h 779319"/>
                <a:gd name="connsiteX7" fmla="*/ 811978 w 835623"/>
                <a:gd name="connsiteY7" fmla="*/ 523637 h 779319"/>
                <a:gd name="connsiteX8" fmla="*/ 806726 w 835623"/>
                <a:gd name="connsiteY8" fmla="*/ 532790 h 779319"/>
                <a:gd name="connsiteX9" fmla="*/ 805002 w 835623"/>
                <a:gd name="connsiteY9" fmla="*/ 541332 h 779319"/>
                <a:gd name="connsiteX10" fmla="*/ 769075 w 835623"/>
                <a:gd name="connsiteY10" fmla="*/ 607522 h 779319"/>
                <a:gd name="connsiteX11" fmla="*/ 751932 w 835623"/>
                <a:gd name="connsiteY11" fmla="*/ 628300 h 779319"/>
                <a:gd name="connsiteX12" fmla="*/ 746643 w 835623"/>
                <a:gd name="connsiteY12" fmla="*/ 637518 h 779319"/>
                <a:gd name="connsiteX13" fmla="*/ 731692 w 835623"/>
                <a:gd name="connsiteY13" fmla="*/ 652830 h 779319"/>
                <a:gd name="connsiteX14" fmla="*/ 721494 w 835623"/>
                <a:gd name="connsiteY14" fmla="*/ 665190 h 779319"/>
                <a:gd name="connsiteX15" fmla="*/ 711871 w 835623"/>
                <a:gd name="connsiteY15" fmla="*/ 673130 h 779319"/>
                <a:gd name="connsiteX16" fmla="*/ 700966 w 835623"/>
                <a:gd name="connsiteY16" fmla="*/ 684299 h 779319"/>
                <a:gd name="connsiteX17" fmla="*/ 678340 w 835623"/>
                <a:gd name="connsiteY17" fmla="*/ 700796 h 779319"/>
                <a:gd name="connsiteX18" fmla="*/ 663826 w 835623"/>
                <a:gd name="connsiteY18" fmla="*/ 712771 h 779319"/>
                <a:gd name="connsiteX19" fmla="*/ 656351 w 835623"/>
                <a:gd name="connsiteY19" fmla="*/ 716828 h 779319"/>
                <a:gd name="connsiteX20" fmla="*/ 648015 w 835623"/>
                <a:gd name="connsiteY20" fmla="*/ 722906 h 779319"/>
                <a:gd name="connsiteX21" fmla="*/ 614404 w 835623"/>
                <a:gd name="connsiteY21" fmla="*/ 739596 h 779319"/>
                <a:gd name="connsiteX22" fmla="*/ 597636 w 835623"/>
                <a:gd name="connsiteY22" fmla="*/ 748698 h 779319"/>
                <a:gd name="connsiteX23" fmla="*/ 593474 w 835623"/>
                <a:gd name="connsiteY23" fmla="*/ 749990 h 779319"/>
                <a:gd name="connsiteX24" fmla="*/ 588841 w 835623"/>
                <a:gd name="connsiteY24" fmla="*/ 752290 h 779319"/>
                <a:gd name="connsiteX25" fmla="*/ 524545 w 835623"/>
                <a:gd name="connsiteY25" fmla="*/ 771386 h 779319"/>
                <a:gd name="connsiteX26" fmla="*/ 524493 w 835623"/>
                <a:gd name="connsiteY26" fmla="*/ 771403 h 779319"/>
                <a:gd name="connsiteX27" fmla="*/ 445963 w 835623"/>
                <a:gd name="connsiteY27" fmla="*/ 779319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35623" h="779319">
                  <a:moveTo>
                    <a:pt x="445963" y="779319"/>
                  </a:moveTo>
                  <a:lnTo>
                    <a:pt x="122" y="779319"/>
                  </a:lnTo>
                  <a:cubicBezTo>
                    <a:pt x="81" y="519546"/>
                    <a:pt x="41" y="259773"/>
                    <a:pt x="0" y="0"/>
                  </a:cubicBezTo>
                  <a:lnTo>
                    <a:pt x="831503" y="6350"/>
                  </a:lnTo>
                  <a:cubicBezTo>
                    <a:pt x="831503" y="77827"/>
                    <a:pt x="835622" y="318179"/>
                    <a:pt x="835622" y="389656"/>
                  </a:cubicBezTo>
                  <a:cubicBezTo>
                    <a:pt x="835622" y="389657"/>
                    <a:pt x="835623" y="389659"/>
                    <a:pt x="835623" y="389660"/>
                  </a:cubicBezTo>
                  <a:cubicBezTo>
                    <a:pt x="835621" y="389671"/>
                    <a:pt x="835618" y="389683"/>
                    <a:pt x="835616" y="389694"/>
                  </a:cubicBezTo>
                  <a:lnTo>
                    <a:pt x="811978" y="523637"/>
                  </a:lnTo>
                  <a:lnTo>
                    <a:pt x="806726" y="532790"/>
                  </a:lnTo>
                  <a:lnTo>
                    <a:pt x="805002" y="541332"/>
                  </a:lnTo>
                  <a:cubicBezTo>
                    <a:pt x="795143" y="564641"/>
                    <a:pt x="783080" y="586792"/>
                    <a:pt x="769075" y="607522"/>
                  </a:cubicBezTo>
                  <a:lnTo>
                    <a:pt x="751932" y="628300"/>
                  </a:lnTo>
                  <a:lnTo>
                    <a:pt x="746643" y="637518"/>
                  </a:lnTo>
                  <a:lnTo>
                    <a:pt x="731692" y="652830"/>
                  </a:lnTo>
                  <a:lnTo>
                    <a:pt x="721494" y="665190"/>
                  </a:lnTo>
                  <a:lnTo>
                    <a:pt x="711871" y="673130"/>
                  </a:lnTo>
                  <a:lnTo>
                    <a:pt x="700966" y="684299"/>
                  </a:lnTo>
                  <a:lnTo>
                    <a:pt x="678340" y="700796"/>
                  </a:lnTo>
                  <a:lnTo>
                    <a:pt x="663826" y="712771"/>
                  </a:lnTo>
                  <a:lnTo>
                    <a:pt x="656351" y="716828"/>
                  </a:lnTo>
                  <a:lnTo>
                    <a:pt x="648015" y="722906"/>
                  </a:lnTo>
                  <a:lnTo>
                    <a:pt x="614404" y="739596"/>
                  </a:lnTo>
                  <a:lnTo>
                    <a:pt x="597636" y="748698"/>
                  </a:lnTo>
                  <a:lnTo>
                    <a:pt x="593474" y="749990"/>
                  </a:lnTo>
                  <a:lnTo>
                    <a:pt x="588841" y="752290"/>
                  </a:lnTo>
                  <a:lnTo>
                    <a:pt x="524545" y="771386"/>
                  </a:lnTo>
                  <a:cubicBezTo>
                    <a:pt x="524528" y="771392"/>
                    <a:pt x="524510" y="771397"/>
                    <a:pt x="524493" y="771403"/>
                  </a:cubicBezTo>
                  <a:cubicBezTo>
                    <a:pt x="499127" y="776593"/>
                    <a:pt x="472864" y="779319"/>
                    <a:pt x="445963" y="779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97415616-F092-4FBB-ADAC-018687D08929}"/>
                </a:ext>
              </a:extLst>
            </p:cNvPr>
            <p:cNvSpPr/>
            <p:nvPr/>
          </p:nvSpPr>
          <p:spPr>
            <a:xfrm rot="10800000">
              <a:off x="4288616" y="1457797"/>
              <a:ext cx="798802" cy="779320"/>
            </a:xfrm>
            <a:prstGeom prst="rect">
              <a:avLst/>
            </a:pr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39CEC0FA-90DD-4BC6-B4C0-40C7FC6A3345}"/>
                </a:ext>
              </a:extLst>
            </p:cNvPr>
            <p:cNvSpPr/>
            <p:nvPr/>
          </p:nvSpPr>
          <p:spPr>
            <a:xfrm rot="10800000">
              <a:off x="5121501" y="1457797"/>
              <a:ext cx="871288" cy="779320"/>
            </a:xfrm>
            <a:custGeom>
              <a:avLst/>
              <a:gdLst>
                <a:gd name="connsiteX0" fmla="*/ 832630 w 832630"/>
                <a:gd name="connsiteY0" fmla="*/ 779320 h 779320"/>
                <a:gd name="connsiteX1" fmla="*/ 46716 w 832630"/>
                <a:gd name="connsiteY1" fmla="*/ 779320 h 779320"/>
                <a:gd name="connsiteX2" fmla="*/ 0 w 832630"/>
                <a:gd name="connsiteY2" fmla="*/ 774610 h 779320"/>
                <a:gd name="connsiteX3" fmla="*/ 470455 w 832630"/>
                <a:gd name="connsiteY3" fmla="*/ 0 h 779320"/>
                <a:gd name="connsiteX4" fmla="*/ 832630 w 832630"/>
                <a:gd name="connsiteY4" fmla="*/ 0 h 779320"/>
                <a:gd name="connsiteX5" fmla="*/ 832630 w 832630"/>
                <a:gd name="connsiteY5" fmla="*/ 779320 h 779320"/>
                <a:gd name="connsiteX0" fmla="*/ 832630 w 832630"/>
                <a:gd name="connsiteY0" fmla="*/ 779320 h 779320"/>
                <a:gd name="connsiteX1" fmla="*/ 46716 w 832630"/>
                <a:gd name="connsiteY1" fmla="*/ 779320 h 779320"/>
                <a:gd name="connsiteX2" fmla="*/ 0 w 832630"/>
                <a:gd name="connsiteY2" fmla="*/ 774610 h 779320"/>
                <a:gd name="connsiteX3" fmla="*/ 446839 w 832630"/>
                <a:gd name="connsiteY3" fmla="*/ 0 h 779320"/>
                <a:gd name="connsiteX4" fmla="*/ 832630 w 832630"/>
                <a:gd name="connsiteY4" fmla="*/ 0 h 779320"/>
                <a:gd name="connsiteX5" fmla="*/ 832630 w 832630"/>
                <a:gd name="connsiteY5" fmla="*/ 779320 h 77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630" h="779320">
                  <a:moveTo>
                    <a:pt x="832630" y="779320"/>
                  </a:moveTo>
                  <a:lnTo>
                    <a:pt x="46716" y="779320"/>
                  </a:lnTo>
                  <a:lnTo>
                    <a:pt x="0" y="774610"/>
                  </a:lnTo>
                  <a:lnTo>
                    <a:pt x="446839" y="0"/>
                  </a:lnTo>
                  <a:lnTo>
                    <a:pt x="832630" y="0"/>
                  </a:lnTo>
                  <a:lnTo>
                    <a:pt x="832630" y="779320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8DFF245-F74F-459F-ADDD-4DE556ECB2D7}"/>
                </a:ext>
              </a:extLst>
            </p:cNvPr>
            <p:cNvSpPr/>
            <p:nvPr/>
          </p:nvSpPr>
          <p:spPr>
            <a:xfrm rot="10800000">
              <a:off x="5554429" y="1465556"/>
              <a:ext cx="781304" cy="928119"/>
            </a:xfrm>
            <a:custGeom>
              <a:avLst/>
              <a:gdLst>
                <a:gd name="connsiteX0" fmla="*/ 312700 w 781304"/>
                <a:gd name="connsiteY0" fmla="*/ 928119 h 928119"/>
                <a:gd name="connsiteX1" fmla="*/ 311130 w 781304"/>
                <a:gd name="connsiteY1" fmla="*/ 927961 h 928119"/>
                <a:gd name="connsiteX2" fmla="*/ 0 w 781304"/>
                <a:gd name="connsiteY2" fmla="*/ 546218 h 928119"/>
                <a:gd name="connsiteX3" fmla="*/ 1 w 781304"/>
                <a:gd name="connsiteY3" fmla="*/ 546218 h 928119"/>
                <a:gd name="connsiteX4" fmla="*/ 2 w 781304"/>
                <a:gd name="connsiteY4" fmla="*/ 546216 h 928119"/>
                <a:gd name="connsiteX5" fmla="*/ 2 w 781304"/>
                <a:gd name="connsiteY5" fmla="*/ 0 h 928119"/>
                <a:gd name="connsiteX6" fmla="*/ 779321 w 781304"/>
                <a:gd name="connsiteY6" fmla="*/ 0 h 928119"/>
                <a:gd name="connsiteX7" fmla="*/ 779321 w 781304"/>
                <a:gd name="connsiteY7" fmla="*/ 156558 h 928119"/>
                <a:gd name="connsiteX8" fmla="*/ 781304 w 781304"/>
                <a:gd name="connsiteY8" fmla="*/ 156558 h 928119"/>
                <a:gd name="connsiteX9" fmla="*/ 312700 w 781304"/>
                <a:gd name="connsiteY9" fmla="*/ 928119 h 9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1304" h="928119">
                  <a:moveTo>
                    <a:pt x="312700" y="928119"/>
                  </a:moveTo>
                  <a:lnTo>
                    <a:pt x="311130" y="927961"/>
                  </a:lnTo>
                  <a:cubicBezTo>
                    <a:pt x="133569" y="891627"/>
                    <a:pt x="0" y="734521"/>
                    <a:pt x="0" y="546218"/>
                  </a:cubicBezTo>
                  <a:lnTo>
                    <a:pt x="1" y="546218"/>
                  </a:lnTo>
                  <a:lnTo>
                    <a:pt x="2" y="546216"/>
                  </a:lnTo>
                  <a:lnTo>
                    <a:pt x="2" y="0"/>
                  </a:lnTo>
                  <a:lnTo>
                    <a:pt x="779321" y="0"/>
                  </a:lnTo>
                  <a:lnTo>
                    <a:pt x="779321" y="156558"/>
                  </a:lnTo>
                  <a:lnTo>
                    <a:pt x="781304" y="156558"/>
                  </a:lnTo>
                  <a:lnTo>
                    <a:pt x="312700" y="928119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FB3E3AD-EF3C-48DD-94ED-25F4FAAFD3C9}"/>
                </a:ext>
              </a:extLst>
            </p:cNvPr>
            <p:cNvSpPr/>
            <p:nvPr/>
          </p:nvSpPr>
          <p:spPr>
            <a:xfrm rot="10800000">
              <a:off x="8932114" y="2010687"/>
              <a:ext cx="641504" cy="770766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87D4A682-5C09-4106-AA96-D2FE74805DCC}"/>
                </a:ext>
              </a:extLst>
            </p:cNvPr>
            <p:cNvSpPr/>
            <p:nvPr/>
          </p:nvSpPr>
          <p:spPr>
            <a:xfrm rot="10800000">
              <a:off x="9598744" y="2010690"/>
              <a:ext cx="695530" cy="770764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2F9A6AFB-E004-4D4C-AA16-2957A8F4EFF1}"/>
                </a:ext>
              </a:extLst>
            </p:cNvPr>
            <p:cNvSpPr/>
            <p:nvPr/>
          </p:nvSpPr>
          <p:spPr>
            <a:xfrm rot="10800000">
              <a:off x="3470565" y="2255831"/>
              <a:ext cx="779318" cy="2795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247B31A2-4E42-46E9-A275-83FA998BBE37}"/>
                </a:ext>
              </a:extLst>
            </p:cNvPr>
            <p:cNvSpPr/>
            <p:nvPr/>
          </p:nvSpPr>
          <p:spPr>
            <a:xfrm rot="10800000">
              <a:off x="0" y="3027717"/>
              <a:ext cx="773684" cy="779319"/>
            </a:xfrm>
            <a:custGeom>
              <a:avLst/>
              <a:gdLst>
                <a:gd name="connsiteX0" fmla="*/ 768485 w 773684"/>
                <a:gd name="connsiteY0" fmla="*/ 779319 h 779319"/>
                <a:gd name="connsiteX1" fmla="*/ 0 w 773684"/>
                <a:gd name="connsiteY1" fmla="*/ 779319 h 779319"/>
                <a:gd name="connsiteX2" fmla="*/ 0 w 773684"/>
                <a:gd name="connsiteY2" fmla="*/ 0 h 779319"/>
                <a:gd name="connsiteX3" fmla="*/ 768485 w 773684"/>
                <a:gd name="connsiteY3" fmla="*/ 0 h 779319"/>
                <a:gd name="connsiteX4" fmla="*/ 773684 w 773684"/>
                <a:gd name="connsiteY4" fmla="*/ 786 h 779319"/>
                <a:gd name="connsiteX5" fmla="*/ 773684 w 773684"/>
                <a:gd name="connsiteY5" fmla="*/ 778533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684" h="779319">
                  <a:moveTo>
                    <a:pt x="768485" y="779319"/>
                  </a:moveTo>
                  <a:lnTo>
                    <a:pt x="0" y="779319"/>
                  </a:lnTo>
                  <a:lnTo>
                    <a:pt x="0" y="0"/>
                  </a:lnTo>
                  <a:lnTo>
                    <a:pt x="768485" y="0"/>
                  </a:lnTo>
                  <a:lnTo>
                    <a:pt x="773684" y="786"/>
                  </a:lnTo>
                  <a:lnTo>
                    <a:pt x="773684" y="77853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0A0707BB-A322-4B6B-A51C-BA32BC32B9BF}"/>
                </a:ext>
              </a:extLst>
            </p:cNvPr>
            <p:cNvSpPr/>
            <p:nvPr/>
          </p:nvSpPr>
          <p:spPr>
            <a:xfrm rot="10800000">
              <a:off x="800759" y="3029713"/>
              <a:ext cx="676560" cy="7773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0AF7ED4-3A22-4C5D-8827-F5A4BAE61426}"/>
                </a:ext>
              </a:extLst>
            </p:cNvPr>
            <p:cNvSpPr/>
            <p:nvPr/>
          </p:nvSpPr>
          <p:spPr>
            <a:xfrm rot="10800000">
              <a:off x="1503681" y="3030775"/>
              <a:ext cx="754832" cy="769563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43553 w 750643"/>
                <a:gd name="connsiteY0" fmla="*/ 768169 h 768169"/>
                <a:gd name="connsiteX1" fmla="*/ 394329 w 750643"/>
                <a:gd name="connsiteY1" fmla="*/ 768169 h 768169"/>
                <a:gd name="connsiteX2" fmla="*/ 4669 w 750643"/>
                <a:gd name="connsiteY2" fmla="*/ 378509 h 768169"/>
                <a:gd name="connsiteX3" fmla="*/ 4671 w 750643"/>
                <a:gd name="connsiteY3" fmla="*/ 378509 h 768169"/>
                <a:gd name="connsiteX4" fmla="*/ 8353 w 750643"/>
                <a:gd name="connsiteY4" fmla="*/ 360266 h 768169"/>
                <a:gd name="connsiteX5" fmla="*/ 4671 w 750643"/>
                <a:gd name="connsiteY5" fmla="*/ 342026 h 768169"/>
                <a:gd name="connsiteX6" fmla="*/ 0 w 750643"/>
                <a:gd name="connsiteY6" fmla="*/ 305 h 768169"/>
                <a:gd name="connsiteX7" fmla="*/ 750643 w 750643"/>
                <a:gd name="connsiteY7" fmla="*/ 0 h 768169"/>
                <a:gd name="connsiteX8" fmla="*/ 743553 w 750643"/>
                <a:gd name="connsiteY8" fmla="*/ 768169 h 76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643" h="768169">
                  <a:moveTo>
                    <a:pt x="743553" y="768169"/>
                  </a:moveTo>
                  <a:lnTo>
                    <a:pt x="394329" y="768169"/>
                  </a:lnTo>
                  <a:cubicBezTo>
                    <a:pt x="179126" y="768169"/>
                    <a:pt x="4669" y="593712"/>
                    <a:pt x="4669" y="378509"/>
                  </a:cubicBezTo>
                  <a:lnTo>
                    <a:pt x="4671" y="378509"/>
                  </a:lnTo>
                  <a:lnTo>
                    <a:pt x="8353" y="360266"/>
                  </a:lnTo>
                  <a:lnTo>
                    <a:pt x="4671" y="342026"/>
                  </a:lnTo>
                  <a:lnTo>
                    <a:pt x="0" y="305"/>
                  </a:lnTo>
                  <a:lnTo>
                    <a:pt x="750643" y="0"/>
                  </a:lnTo>
                  <a:cubicBezTo>
                    <a:pt x="748280" y="256056"/>
                    <a:pt x="745916" y="512113"/>
                    <a:pt x="743553" y="76816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C211596B-4E4A-4BDB-B7F0-B97773EEDB10}"/>
                </a:ext>
              </a:extLst>
            </p:cNvPr>
            <p:cNvSpPr/>
            <p:nvPr/>
          </p:nvSpPr>
          <p:spPr>
            <a:xfrm rot="10800000">
              <a:off x="5556411" y="2421107"/>
              <a:ext cx="779320" cy="607568"/>
            </a:xfrm>
            <a:custGeom>
              <a:avLst/>
              <a:gdLst>
                <a:gd name="connsiteX0" fmla="*/ 779319 w 779320"/>
                <a:gd name="connsiteY0" fmla="*/ 607568 h 607568"/>
                <a:gd name="connsiteX1" fmla="*/ 0 w 779320"/>
                <a:gd name="connsiteY1" fmla="*/ 607568 h 607568"/>
                <a:gd name="connsiteX2" fmla="*/ 0 w 779320"/>
                <a:gd name="connsiteY2" fmla="*/ 0 h 607568"/>
                <a:gd name="connsiteX3" fmla="*/ 779320 w 779320"/>
                <a:gd name="connsiteY3" fmla="*/ 0 h 607568"/>
                <a:gd name="connsiteX4" fmla="*/ 779319 w 779320"/>
                <a:gd name="connsiteY4" fmla="*/ 607568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607568">
                  <a:moveTo>
                    <a:pt x="779319" y="607568"/>
                  </a:moveTo>
                  <a:lnTo>
                    <a:pt x="0" y="60756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19" y="607568"/>
                  </a:lnTo>
                  <a:close/>
                </a:path>
              </a:pathLst>
            </a:custGeom>
            <a:solidFill>
              <a:srgbClr val="00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90B0FD-2169-4415-8CA8-0B084FB3AC64}"/>
                </a:ext>
              </a:extLst>
            </p:cNvPr>
            <p:cNvSpPr/>
            <p:nvPr/>
          </p:nvSpPr>
          <p:spPr>
            <a:xfrm rot="10800000">
              <a:off x="10318173" y="2833875"/>
              <a:ext cx="779318" cy="2772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5D87F70-A611-421D-8719-1F2598BA6665}"/>
                </a:ext>
              </a:extLst>
            </p:cNvPr>
            <p:cNvSpPr/>
            <p:nvPr/>
          </p:nvSpPr>
          <p:spPr>
            <a:xfrm rot="10800000">
              <a:off x="3470565" y="2558701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07299D97-9DE0-4379-BC79-1D0E14FF8709}"/>
                </a:ext>
              </a:extLst>
            </p:cNvPr>
            <p:cNvSpPr/>
            <p:nvPr/>
          </p:nvSpPr>
          <p:spPr>
            <a:xfrm rot="10800000">
              <a:off x="8131895" y="2810006"/>
              <a:ext cx="779320" cy="391387"/>
            </a:xfrm>
            <a:prstGeom prst="rect">
              <a:avLst/>
            </a:pr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4D0732C-DAED-49C1-B17D-3AEA4939923E}"/>
                </a:ext>
              </a:extLst>
            </p:cNvPr>
            <p:cNvSpPr/>
            <p:nvPr/>
          </p:nvSpPr>
          <p:spPr>
            <a:xfrm rot="10800000">
              <a:off x="1493568" y="3832093"/>
              <a:ext cx="767461" cy="62746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DBFCA36-F14C-4D72-BB8A-C6C916B1A403}"/>
                </a:ext>
              </a:extLst>
            </p:cNvPr>
            <p:cNvSpPr/>
            <p:nvPr/>
          </p:nvSpPr>
          <p:spPr>
            <a:xfrm rot="10800000">
              <a:off x="3470565" y="2914301"/>
              <a:ext cx="779319" cy="475488"/>
            </a:xfrm>
            <a:custGeom>
              <a:avLst/>
              <a:gdLst>
                <a:gd name="connsiteX0" fmla="*/ 779319 w 779319"/>
                <a:gd name="connsiteY0" fmla="*/ 475488 h 475488"/>
                <a:gd name="connsiteX1" fmla="*/ 0 w 779319"/>
                <a:gd name="connsiteY1" fmla="*/ 475488 h 475488"/>
                <a:gd name="connsiteX2" fmla="*/ 0 w 779319"/>
                <a:gd name="connsiteY2" fmla="*/ 0 h 475488"/>
                <a:gd name="connsiteX3" fmla="*/ 779319 w 779319"/>
                <a:gd name="connsiteY3" fmla="*/ 0 h 475488"/>
                <a:gd name="connsiteX4" fmla="*/ 779319 w 779319"/>
                <a:gd name="connsiteY4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475488">
                  <a:moveTo>
                    <a:pt x="779319" y="475488"/>
                  </a:moveTo>
                  <a:lnTo>
                    <a:pt x="0" y="47548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47548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8D6367B9-A35E-4EC3-8CD7-D1F0EAB60C93}"/>
                </a:ext>
              </a:extLst>
            </p:cNvPr>
            <p:cNvSpPr/>
            <p:nvPr/>
          </p:nvSpPr>
          <p:spPr>
            <a:xfrm rot="10800000">
              <a:off x="5556411" y="3056107"/>
              <a:ext cx="779320" cy="368808"/>
            </a:xfrm>
            <a:custGeom>
              <a:avLst/>
              <a:gdLst>
                <a:gd name="connsiteX0" fmla="*/ 779320 w 779320"/>
                <a:gd name="connsiteY0" fmla="*/ 368808 h 368808"/>
                <a:gd name="connsiteX1" fmla="*/ 0 w 779320"/>
                <a:gd name="connsiteY1" fmla="*/ 368808 h 368808"/>
                <a:gd name="connsiteX2" fmla="*/ 0 w 779320"/>
                <a:gd name="connsiteY2" fmla="*/ 0 h 368808"/>
                <a:gd name="connsiteX3" fmla="*/ 779320 w 779320"/>
                <a:gd name="connsiteY3" fmla="*/ 0 h 368808"/>
                <a:gd name="connsiteX4" fmla="*/ 779320 w 779320"/>
                <a:gd name="connsiteY4" fmla="*/ 368808 h 36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68808">
                  <a:moveTo>
                    <a:pt x="779320" y="368808"/>
                  </a:moveTo>
                  <a:lnTo>
                    <a:pt x="0" y="36880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6880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0581F1A7-92AA-4C1E-A1D5-600CBE73F67D}"/>
                </a:ext>
              </a:extLst>
            </p:cNvPr>
            <p:cNvSpPr/>
            <p:nvPr/>
          </p:nvSpPr>
          <p:spPr>
            <a:xfrm rot="10800000">
              <a:off x="10318173" y="3138551"/>
              <a:ext cx="779319" cy="239268"/>
            </a:xfrm>
            <a:custGeom>
              <a:avLst/>
              <a:gdLst>
                <a:gd name="connsiteX0" fmla="*/ 779318 w 779319"/>
                <a:gd name="connsiteY0" fmla="*/ 239268 h 239268"/>
                <a:gd name="connsiteX1" fmla="*/ 0 w 779319"/>
                <a:gd name="connsiteY1" fmla="*/ 239268 h 239268"/>
                <a:gd name="connsiteX2" fmla="*/ 0 w 779319"/>
                <a:gd name="connsiteY2" fmla="*/ 0 h 239268"/>
                <a:gd name="connsiteX3" fmla="*/ 779319 w 779319"/>
                <a:gd name="connsiteY3" fmla="*/ 0 h 239268"/>
                <a:gd name="connsiteX4" fmla="*/ 779318 w 779319"/>
                <a:gd name="connsiteY4" fmla="*/ 239268 h 2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239268">
                  <a:moveTo>
                    <a:pt x="779318" y="239268"/>
                  </a:moveTo>
                  <a:lnTo>
                    <a:pt x="0" y="2392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2392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06DE7AC-EB5A-4B22-8D92-7845F0AF06B6}"/>
                </a:ext>
              </a:extLst>
            </p:cNvPr>
            <p:cNvSpPr/>
            <p:nvPr/>
          </p:nvSpPr>
          <p:spPr>
            <a:xfrm rot="10800000">
              <a:off x="8131895" y="3228827"/>
              <a:ext cx="779320" cy="455168"/>
            </a:xfrm>
            <a:custGeom>
              <a:avLst/>
              <a:gdLst>
                <a:gd name="connsiteX0" fmla="*/ 779320 w 779320"/>
                <a:gd name="connsiteY0" fmla="*/ 455168 h 455168"/>
                <a:gd name="connsiteX1" fmla="*/ 0 w 779320"/>
                <a:gd name="connsiteY1" fmla="*/ 455168 h 455168"/>
                <a:gd name="connsiteX2" fmla="*/ 0 w 779320"/>
                <a:gd name="connsiteY2" fmla="*/ 0 h 455168"/>
                <a:gd name="connsiteX3" fmla="*/ 779320 w 779320"/>
                <a:gd name="connsiteY3" fmla="*/ 0 h 455168"/>
                <a:gd name="connsiteX4" fmla="*/ 779320 w 779320"/>
                <a:gd name="connsiteY4" fmla="*/ 455168 h 45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455168">
                  <a:moveTo>
                    <a:pt x="779320" y="455168"/>
                  </a:moveTo>
                  <a:lnTo>
                    <a:pt x="0" y="45516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455168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0DDFE68-ED67-42F2-82BE-406A2DE61821}"/>
                </a:ext>
              </a:extLst>
            </p:cNvPr>
            <p:cNvSpPr/>
            <p:nvPr/>
          </p:nvSpPr>
          <p:spPr>
            <a:xfrm rot="10800000">
              <a:off x="10318173" y="3405251"/>
              <a:ext cx="779319" cy="284988"/>
            </a:xfrm>
            <a:custGeom>
              <a:avLst/>
              <a:gdLst>
                <a:gd name="connsiteX0" fmla="*/ 779319 w 779319"/>
                <a:gd name="connsiteY0" fmla="*/ 284988 h 284988"/>
                <a:gd name="connsiteX1" fmla="*/ 0 w 779319"/>
                <a:gd name="connsiteY1" fmla="*/ 284988 h 284988"/>
                <a:gd name="connsiteX2" fmla="*/ 0 w 779319"/>
                <a:gd name="connsiteY2" fmla="*/ 0 h 284988"/>
                <a:gd name="connsiteX3" fmla="*/ 779319 w 779319"/>
                <a:gd name="connsiteY3" fmla="*/ 0 h 284988"/>
                <a:gd name="connsiteX4" fmla="*/ 779319 w 779319"/>
                <a:gd name="connsiteY4" fmla="*/ 284988 h 28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284988">
                  <a:moveTo>
                    <a:pt x="779319" y="284988"/>
                  </a:moveTo>
                  <a:lnTo>
                    <a:pt x="0" y="28498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284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D4D1502-405E-4251-8B68-2569D0F44A0F}"/>
                </a:ext>
              </a:extLst>
            </p:cNvPr>
            <p:cNvSpPr/>
            <p:nvPr/>
          </p:nvSpPr>
          <p:spPr>
            <a:xfrm rot="10800000">
              <a:off x="3470565" y="4311731"/>
              <a:ext cx="779319" cy="622808"/>
            </a:xfrm>
            <a:custGeom>
              <a:avLst/>
              <a:gdLst>
                <a:gd name="connsiteX0" fmla="*/ 779319 w 779319"/>
                <a:gd name="connsiteY0" fmla="*/ 622808 h 622808"/>
                <a:gd name="connsiteX1" fmla="*/ 0 w 779319"/>
                <a:gd name="connsiteY1" fmla="*/ 622808 h 622808"/>
                <a:gd name="connsiteX2" fmla="*/ 0 w 779319"/>
                <a:gd name="connsiteY2" fmla="*/ 0 h 622808"/>
                <a:gd name="connsiteX3" fmla="*/ 779319 w 779319"/>
                <a:gd name="connsiteY3" fmla="*/ 0 h 622808"/>
                <a:gd name="connsiteX4" fmla="*/ 779319 w 779319"/>
                <a:gd name="connsiteY4" fmla="*/ 622808 h 62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622808">
                  <a:moveTo>
                    <a:pt x="779319" y="622808"/>
                  </a:moveTo>
                  <a:lnTo>
                    <a:pt x="0" y="62280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62280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23D13EF-4DDD-455B-AB74-BAC86D9AC7E2}"/>
                </a:ext>
              </a:extLst>
            </p:cNvPr>
            <p:cNvSpPr/>
            <p:nvPr/>
          </p:nvSpPr>
          <p:spPr>
            <a:xfrm rot="10800000">
              <a:off x="5556411" y="3452347"/>
              <a:ext cx="779320" cy="267208"/>
            </a:xfrm>
            <a:custGeom>
              <a:avLst/>
              <a:gdLst>
                <a:gd name="connsiteX0" fmla="*/ 779320 w 779320"/>
                <a:gd name="connsiteY0" fmla="*/ 267208 h 267208"/>
                <a:gd name="connsiteX1" fmla="*/ 0 w 779320"/>
                <a:gd name="connsiteY1" fmla="*/ 267208 h 267208"/>
                <a:gd name="connsiteX2" fmla="*/ 0 w 779320"/>
                <a:gd name="connsiteY2" fmla="*/ 0 h 267208"/>
                <a:gd name="connsiteX3" fmla="*/ 779320 w 779320"/>
                <a:gd name="connsiteY3" fmla="*/ 0 h 267208"/>
                <a:gd name="connsiteX4" fmla="*/ 779320 w 779320"/>
                <a:gd name="connsiteY4" fmla="*/ 267208 h 2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267208">
                  <a:moveTo>
                    <a:pt x="779320" y="267208"/>
                  </a:moveTo>
                  <a:lnTo>
                    <a:pt x="0" y="26720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26720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F878D6A-2B66-42EE-9C04-F3973416F970}"/>
                </a:ext>
              </a:extLst>
            </p:cNvPr>
            <p:cNvSpPr/>
            <p:nvPr/>
          </p:nvSpPr>
          <p:spPr>
            <a:xfrm rot="10800000">
              <a:off x="1493569" y="4486991"/>
              <a:ext cx="767462" cy="447549"/>
            </a:xfrm>
            <a:custGeom>
              <a:avLst/>
              <a:gdLst>
                <a:gd name="connsiteX0" fmla="*/ 779319 w 779320"/>
                <a:gd name="connsiteY0" fmla="*/ 447548 h 447548"/>
                <a:gd name="connsiteX1" fmla="*/ 0 w 779320"/>
                <a:gd name="connsiteY1" fmla="*/ 447548 h 447548"/>
                <a:gd name="connsiteX2" fmla="*/ 0 w 779320"/>
                <a:gd name="connsiteY2" fmla="*/ 0 h 447548"/>
                <a:gd name="connsiteX3" fmla="*/ 779320 w 779320"/>
                <a:gd name="connsiteY3" fmla="*/ 0 h 447548"/>
                <a:gd name="connsiteX4" fmla="*/ 779319 w 779320"/>
                <a:gd name="connsiteY4" fmla="*/ 447548 h 44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447548">
                  <a:moveTo>
                    <a:pt x="779319" y="447548"/>
                  </a:moveTo>
                  <a:lnTo>
                    <a:pt x="0" y="4475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19" y="447548"/>
                  </a:ln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B246904-370F-4E7E-8E89-05CC1970E86E}"/>
                </a:ext>
              </a:extLst>
            </p:cNvPr>
            <p:cNvSpPr/>
            <p:nvPr/>
          </p:nvSpPr>
          <p:spPr>
            <a:xfrm rot="10800000">
              <a:off x="10318169" y="3727910"/>
              <a:ext cx="779319" cy="362828"/>
            </a:xfrm>
            <a:custGeom>
              <a:avLst/>
              <a:gdLst>
                <a:gd name="connsiteX0" fmla="*/ 779319 w 779319"/>
                <a:gd name="connsiteY0" fmla="*/ 384048 h 384048"/>
                <a:gd name="connsiteX1" fmla="*/ 0 w 779319"/>
                <a:gd name="connsiteY1" fmla="*/ 384048 h 384048"/>
                <a:gd name="connsiteX2" fmla="*/ 0 w 779319"/>
                <a:gd name="connsiteY2" fmla="*/ 0 h 384048"/>
                <a:gd name="connsiteX3" fmla="*/ 779319 w 779319"/>
                <a:gd name="connsiteY3" fmla="*/ 0 h 384048"/>
                <a:gd name="connsiteX4" fmla="*/ 779319 w 779319"/>
                <a:gd name="connsiteY4" fmla="*/ 384048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84048">
                  <a:moveTo>
                    <a:pt x="779319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9" y="384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632C5991-EC87-46B8-BE22-75F66AF890A8}"/>
                </a:ext>
              </a:extLst>
            </p:cNvPr>
            <p:cNvSpPr/>
            <p:nvPr/>
          </p:nvSpPr>
          <p:spPr>
            <a:xfrm rot="10800000">
              <a:off x="8131895" y="3711427"/>
              <a:ext cx="779320" cy="384048"/>
            </a:xfrm>
            <a:custGeom>
              <a:avLst/>
              <a:gdLst>
                <a:gd name="connsiteX0" fmla="*/ 779320 w 779320"/>
                <a:gd name="connsiteY0" fmla="*/ 384048 h 384048"/>
                <a:gd name="connsiteX1" fmla="*/ 0 w 779320"/>
                <a:gd name="connsiteY1" fmla="*/ 384048 h 384048"/>
                <a:gd name="connsiteX2" fmla="*/ 0 w 779320"/>
                <a:gd name="connsiteY2" fmla="*/ 0 h 384048"/>
                <a:gd name="connsiteX3" fmla="*/ 779320 w 779320"/>
                <a:gd name="connsiteY3" fmla="*/ 0 h 384048"/>
                <a:gd name="connsiteX4" fmla="*/ 779320 w 779320"/>
                <a:gd name="connsiteY4" fmla="*/ 384048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84048">
                  <a:moveTo>
                    <a:pt x="779320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84048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A693F51-D7B4-4D06-B065-2394DBF03D09}"/>
                </a:ext>
              </a:extLst>
            </p:cNvPr>
            <p:cNvSpPr/>
            <p:nvPr/>
          </p:nvSpPr>
          <p:spPr>
            <a:xfrm rot="10800000">
              <a:off x="5556411" y="3752126"/>
              <a:ext cx="779320" cy="304404"/>
            </a:xfrm>
            <a:custGeom>
              <a:avLst/>
              <a:gdLst>
                <a:gd name="connsiteX0" fmla="*/ 779320 w 779320"/>
                <a:gd name="connsiteY0" fmla="*/ 312928 h 312928"/>
                <a:gd name="connsiteX1" fmla="*/ 0 w 779320"/>
                <a:gd name="connsiteY1" fmla="*/ 312928 h 312928"/>
                <a:gd name="connsiteX2" fmla="*/ 0 w 779320"/>
                <a:gd name="connsiteY2" fmla="*/ 0 h 312928"/>
                <a:gd name="connsiteX3" fmla="*/ 779320 w 779320"/>
                <a:gd name="connsiteY3" fmla="*/ 0 h 312928"/>
                <a:gd name="connsiteX4" fmla="*/ 779320 w 779320"/>
                <a:gd name="connsiteY4" fmla="*/ 312928 h 31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12928">
                  <a:moveTo>
                    <a:pt x="779320" y="312928"/>
                  </a:moveTo>
                  <a:lnTo>
                    <a:pt x="0" y="31292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1292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2AE629F1-86D6-4806-B8C7-23ADDFBB7E37}"/>
                </a:ext>
              </a:extLst>
            </p:cNvPr>
            <p:cNvSpPr/>
            <p:nvPr/>
          </p:nvSpPr>
          <p:spPr>
            <a:xfrm rot="10800000">
              <a:off x="1493569" y="4967543"/>
              <a:ext cx="767462" cy="51726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1FFB39F2-5530-4052-9CB2-35F128075493}"/>
                </a:ext>
              </a:extLst>
            </p:cNvPr>
            <p:cNvSpPr/>
            <p:nvPr/>
          </p:nvSpPr>
          <p:spPr>
            <a:xfrm rot="10800000">
              <a:off x="3470562" y="4961969"/>
              <a:ext cx="779319" cy="52283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9209AC72-B60E-41BD-9A03-020F06C05A57}"/>
                </a:ext>
              </a:extLst>
            </p:cNvPr>
            <p:cNvSpPr/>
            <p:nvPr/>
          </p:nvSpPr>
          <p:spPr>
            <a:xfrm rot="10800000">
              <a:off x="5556411" y="4079180"/>
              <a:ext cx="779320" cy="332291"/>
            </a:xfrm>
            <a:custGeom>
              <a:avLst/>
              <a:gdLst>
                <a:gd name="connsiteX0" fmla="*/ 779320 w 779320"/>
                <a:gd name="connsiteY0" fmla="*/ 307848 h 307848"/>
                <a:gd name="connsiteX1" fmla="*/ 0 w 779320"/>
                <a:gd name="connsiteY1" fmla="*/ 307848 h 307848"/>
                <a:gd name="connsiteX2" fmla="*/ 0 w 779320"/>
                <a:gd name="connsiteY2" fmla="*/ 0 h 307848"/>
                <a:gd name="connsiteX3" fmla="*/ 779320 w 779320"/>
                <a:gd name="connsiteY3" fmla="*/ 0 h 307848"/>
                <a:gd name="connsiteX4" fmla="*/ 779320 w 779320"/>
                <a:gd name="connsiteY4" fmla="*/ 307848 h 30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20" h="307848">
                  <a:moveTo>
                    <a:pt x="779320" y="307848"/>
                  </a:moveTo>
                  <a:lnTo>
                    <a:pt x="0" y="307848"/>
                  </a:lnTo>
                  <a:lnTo>
                    <a:pt x="0" y="0"/>
                  </a:lnTo>
                  <a:lnTo>
                    <a:pt x="779320" y="0"/>
                  </a:lnTo>
                  <a:lnTo>
                    <a:pt x="779320" y="3078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BEFE1F84-07CD-4C62-A642-C6ACF3BD0653}"/>
                </a:ext>
              </a:extLst>
            </p:cNvPr>
            <p:cNvSpPr/>
            <p:nvPr/>
          </p:nvSpPr>
          <p:spPr>
            <a:xfrm rot="10800000">
              <a:off x="10318171" y="4119211"/>
              <a:ext cx="779320" cy="503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A049717-95C3-4619-AD09-DA0C807B6717}"/>
                </a:ext>
              </a:extLst>
            </p:cNvPr>
            <p:cNvSpPr/>
            <p:nvPr/>
          </p:nvSpPr>
          <p:spPr>
            <a:xfrm rot="10800000">
              <a:off x="8087071" y="4122907"/>
              <a:ext cx="824147" cy="1202956"/>
            </a:xfrm>
            <a:custGeom>
              <a:avLst/>
              <a:gdLst>
                <a:gd name="connsiteX0" fmla="*/ 779322 w 824147"/>
                <a:gd name="connsiteY0" fmla="*/ 1202956 h 1202956"/>
                <a:gd name="connsiteX1" fmla="*/ 2 w 824147"/>
                <a:gd name="connsiteY1" fmla="*/ 1202956 h 1202956"/>
                <a:gd name="connsiteX2" fmla="*/ 2 w 824147"/>
                <a:gd name="connsiteY2" fmla="*/ 319578 h 1202956"/>
                <a:gd name="connsiteX3" fmla="*/ 0 w 824147"/>
                <a:gd name="connsiteY3" fmla="*/ 319569 h 1202956"/>
                <a:gd name="connsiteX4" fmla="*/ 1 w 824147"/>
                <a:gd name="connsiteY4" fmla="*/ 319569 h 1202956"/>
                <a:gd name="connsiteX5" fmla="*/ 2 w 824147"/>
                <a:gd name="connsiteY5" fmla="*/ 319564 h 1202956"/>
                <a:gd name="connsiteX6" fmla="*/ 114131 w 824147"/>
                <a:gd name="connsiteY6" fmla="*/ 44033 h 1202956"/>
                <a:gd name="connsiteX7" fmla="*/ 167500 w 824147"/>
                <a:gd name="connsiteY7" fmla="*/ 0 h 1202956"/>
                <a:gd name="connsiteX8" fmla="*/ 824147 w 824147"/>
                <a:gd name="connsiteY8" fmla="*/ 709229 h 1202956"/>
                <a:gd name="connsiteX9" fmla="*/ 779322 w 824147"/>
                <a:gd name="connsiteY9" fmla="*/ 709229 h 1202956"/>
                <a:gd name="connsiteX10" fmla="*/ 779322 w 824147"/>
                <a:gd name="connsiteY10" fmla="*/ 1202956 h 120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4147" h="1202956">
                  <a:moveTo>
                    <a:pt x="779322" y="1202956"/>
                  </a:moveTo>
                  <a:lnTo>
                    <a:pt x="2" y="1202956"/>
                  </a:lnTo>
                  <a:lnTo>
                    <a:pt x="2" y="319578"/>
                  </a:lnTo>
                  <a:lnTo>
                    <a:pt x="0" y="319569"/>
                  </a:lnTo>
                  <a:lnTo>
                    <a:pt x="1" y="319569"/>
                  </a:lnTo>
                  <a:lnTo>
                    <a:pt x="2" y="319564"/>
                  </a:lnTo>
                  <a:cubicBezTo>
                    <a:pt x="2" y="211963"/>
                    <a:pt x="43616" y="114548"/>
                    <a:pt x="114131" y="44033"/>
                  </a:cubicBezTo>
                  <a:lnTo>
                    <a:pt x="167500" y="0"/>
                  </a:lnTo>
                  <a:lnTo>
                    <a:pt x="824147" y="709229"/>
                  </a:lnTo>
                  <a:lnTo>
                    <a:pt x="779322" y="709229"/>
                  </a:lnTo>
                  <a:lnTo>
                    <a:pt x="779322" y="1202956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0C072E15-2C74-420D-BD1B-8CB1A1095A19}"/>
                </a:ext>
              </a:extLst>
            </p:cNvPr>
            <p:cNvSpPr/>
            <p:nvPr/>
          </p:nvSpPr>
          <p:spPr>
            <a:xfrm rot="10800000">
              <a:off x="2286868" y="5525110"/>
              <a:ext cx="387865" cy="7653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9CBAE34-9DE4-43F3-99D6-ADDE8274EF5A}"/>
                </a:ext>
              </a:extLst>
            </p:cNvPr>
            <p:cNvSpPr/>
            <p:nvPr/>
          </p:nvSpPr>
          <p:spPr>
            <a:xfrm rot="10800000">
              <a:off x="2702164" y="5525112"/>
              <a:ext cx="735000" cy="7653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468FE06C-41E8-47A3-98FC-0ACA5DB98BBF}"/>
                </a:ext>
              </a:extLst>
            </p:cNvPr>
            <p:cNvSpPr/>
            <p:nvPr/>
          </p:nvSpPr>
          <p:spPr>
            <a:xfrm rot="10800000">
              <a:off x="6366506" y="4616626"/>
              <a:ext cx="482868" cy="77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B352E90-0E2D-40CD-B372-590721B3A617}"/>
                </a:ext>
              </a:extLst>
            </p:cNvPr>
            <p:cNvSpPr/>
            <p:nvPr/>
          </p:nvSpPr>
          <p:spPr>
            <a:xfrm rot="10800000">
              <a:off x="6881192" y="4616633"/>
              <a:ext cx="820362" cy="779319"/>
            </a:xfrm>
            <a:custGeom>
              <a:avLst/>
              <a:gdLst>
                <a:gd name="connsiteX0" fmla="*/ 627888 w 627888"/>
                <a:gd name="connsiteY0" fmla="*/ 779319 h 779319"/>
                <a:gd name="connsiteX1" fmla="*/ 0 w 627888"/>
                <a:gd name="connsiteY1" fmla="*/ 779319 h 779319"/>
                <a:gd name="connsiteX2" fmla="*/ 0 w 627888"/>
                <a:gd name="connsiteY2" fmla="*/ 0 h 779319"/>
                <a:gd name="connsiteX3" fmla="*/ 627888 w 627888"/>
                <a:gd name="connsiteY3" fmla="*/ 0 h 779319"/>
                <a:gd name="connsiteX4" fmla="*/ 627888 w 627888"/>
                <a:gd name="connsiteY4" fmla="*/ 779319 h 77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888" h="779319">
                  <a:moveTo>
                    <a:pt x="627888" y="779319"/>
                  </a:moveTo>
                  <a:lnTo>
                    <a:pt x="0" y="779319"/>
                  </a:lnTo>
                  <a:lnTo>
                    <a:pt x="0" y="0"/>
                  </a:lnTo>
                  <a:lnTo>
                    <a:pt x="627888" y="0"/>
                  </a:lnTo>
                  <a:lnTo>
                    <a:pt x="627888" y="77931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E83D6C8-BA0F-4F9D-A2ED-0ADFF486E62B}"/>
                </a:ext>
              </a:extLst>
            </p:cNvPr>
            <p:cNvSpPr/>
            <p:nvPr/>
          </p:nvSpPr>
          <p:spPr>
            <a:xfrm rot="10800000">
              <a:off x="7733418" y="4616634"/>
              <a:ext cx="986167" cy="779325"/>
            </a:xfrm>
            <a:custGeom>
              <a:avLst/>
              <a:gdLst>
                <a:gd name="connsiteX0" fmla="*/ 986167 w 986167"/>
                <a:gd name="connsiteY0" fmla="*/ 779325 h 779325"/>
                <a:gd name="connsiteX1" fmla="*/ 669900 w 986167"/>
                <a:gd name="connsiteY1" fmla="*/ 779325 h 779325"/>
                <a:gd name="connsiteX2" fmla="*/ 0 w 986167"/>
                <a:gd name="connsiteY2" fmla="*/ 55783 h 779325"/>
                <a:gd name="connsiteX3" fmla="*/ 46356 w 986167"/>
                <a:gd name="connsiteY3" fmla="*/ 30621 h 779325"/>
                <a:gd name="connsiteX4" fmla="*/ 198029 w 986167"/>
                <a:gd name="connsiteY4" fmla="*/ 0 h 779325"/>
                <a:gd name="connsiteX5" fmla="*/ 198029 w 986167"/>
                <a:gd name="connsiteY5" fmla="*/ 1 h 779325"/>
                <a:gd name="connsiteX6" fmla="*/ 198069 w 986167"/>
                <a:gd name="connsiteY6" fmla="*/ 5 h 779325"/>
                <a:gd name="connsiteX7" fmla="*/ 986167 w 986167"/>
                <a:gd name="connsiteY7" fmla="*/ 6 h 779325"/>
                <a:gd name="connsiteX8" fmla="*/ 986167 w 986167"/>
                <a:gd name="connsiteY8" fmla="*/ 779325 h 7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167" h="779325">
                  <a:moveTo>
                    <a:pt x="986167" y="779325"/>
                  </a:moveTo>
                  <a:lnTo>
                    <a:pt x="669900" y="779325"/>
                  </a:lnTo>
                  <a:lnTo>
                    <a:pt x="0" y="55783"/>
                  </a:lnTo>
                  <a:lnTo>
                    <a:pt x="46356" y="30621"/>
                  </a:lnTo>
                  <a:cubicBezTo>
                    <a:pt x="92974" y="10904"/>
                    <a:pt x="144228" y="0"/>
                    <a:pt x="198029" y="0"/>
                  </a:cubicBezTo>
                  <a:lnTo>
                    <a:pt x="198029" y="1"/>
                  </a:lnTo>
                  <a:lnTo>
                    <a:pt x="198069" y="5"/>
                  </a:lnTo>
                  <a:lnTo>
                    <a:pt x="986167" y="6"/>
                  </a:lnTo>
                  <a:lnTo>
                    <a:pt x="986167" y="779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24D2670-60B2-4827-9E5A-F8BD3562C5B4}"/>
                </a:ext>
              </a:extLst>
            </p:cNvPr>
            <p:cNvSpPr/>
            <p:nvPr/>
          </p:nvSpPr>
          <p:spPr>
            <a:xfrm rot="10800000">
              <a:off x="10318171" y="4646340"/>
              <a:ext cx="783276" cy="749617"/>
            </a:xfrm>
            <a:custGeom>
              <a:avLst/>
              <a:gdLst>
                <a:gd name="connsiteX0" fmla="*/ 196355 w 992563"/>
                <a:gd name="connsiteY0" fmla="*/ 779327 h 779327"/>
                <a:gd name="connsiteX1" fmla="*/ 0 w 992563"/>
                <a:gd name="connsiteY1" fmla="*/ 779327 h 779327"/>
                <a:gd name="connsiteX2" fmla="*/ 0 w 992563"/>
                <a:gd name="connsiteY2" fmla="*/ 8 h 779327"/>
                <a:gd name="connsiteX3" fmla="*/ 602828 w 992563"/>
                <a:gd name="connsiteY3" fmla="*/ 8 h 779327"/>
                <a:gd name="connsiteX4" fmla="*/ 602903 w 992563"/>
                <a:gd name="connsiteY4" fmla="*/ 0 h 779327"/>
                <a:gd name="connsiteX5" fmla="*/ 602903 w 992563"/>
                <a:gd name="connsiteY5" fmla="*/ 1 h 779327"/>
                <a:gd name="connsiteX6" fmla="*/ 603435 w 992563"/>
                <a:gd name="connsiteY6" fmla="*/ 55 h 779327"/>
                <a:gd name="connsiteX7" fmla="*/ 671877 w 992563"/>
                <a:gd name="connsiteY7" fmla="*/ 6094 h 779327"/>
                <a:gd name="connsiteX8" fmla="*/ 676961 w 992563"/>
                <a:gd name="connsiteY8" fmla="*/ 7467 h 779327"/>
                <a:gd name="connsiteX9" fmla="*/ 681433 w 992563"/>
                <a:gd name="connsiteY9" fmla="*/ 7918 h 779327"/>
                <a:gd name="connsiteX10" fmla="*/ 700222 w 992563"/>
                <a:gd name="connsiteY10" fmla="*/ 13750 h 779327"/>
                <a:gd name="connsiteX11" fmla="*/ 736879 w 992563"/>
                <a:gd name="connsiteY11" fmla="*/ 23652 h 779327"/>
                <a:gd name="connsiteX12" fmla="*/ 746342 w 992563"/>
                <a:gd name="connsiteY12" fmla="*/ 28067 h 779327"/>
                <a:gd name="connsiteX13" fmla="*/ 754576 w 992563"/>
                <a:gd name="connsiteY13" fmla="*/ 30623 h 779327"/>
                <a:gd name="connsiteX14" fmla="*/ 771430 w 992563"/>
                <a:gd name="connsiteY14" fmla="*/ 39771 h 779327"/>
                <a:gd name="connsiteX15" fmla="*/ 796857 w 992563"/>
                <a:gd name="connsiteY15" fmla="*/ 51633 h 779327"/>
                <a:gd name="connsiteX16" fmla="*/ 809767 w 992563"/>
                <a:gd name="connsiteY16" fmla="*/ 60580 h 779327"/>
                <a:gd name="connsiteX17" fmla="*/ 820765 w 992563"/>
                <a:gd name="connsiteY17" fmla="*/ 66549 h 779327"/>
                <a:gd name="connsiteX18" fmla="*/ 833269 w 992563"/>
                <a:gd name="connsiteY18" fmla="*/ 76866 h 779327"/>
                <a:gd name="connsiteX19" fmla="*/ 850761 w 992563"/>
                <a:gd name="connsiteY19" fmla="*/ 88987 h 779327"/>
                <a:gd name="connsiteX20" fmla="*/ 866029 w 992563"/>
                <a:gd name="connsiteY20" fmla="*/ 103895 h 779327"/>
                <a:gd name="connsiteX21" fmla="*/ 878434 w 992563"/>
                <a:gd name="connsiteY21" fmla="*/ 114130 h 779327"/>
                <a:gd name="connsiteX22" fmla="*/ 886402 w 992563"/>
                <a:gd name="connsiteY22" fmla="*/ 123788 h 779327"/>
                <a:gd name="connsiteX23" fmla="*/ 897541 w 992563"/>
                <a:gd name="connsiteY23" fmla="*/ 134664 h 779327"/>
                <a:gd name="connsiteX24" fmla="*/ 913992 w 992563"/>
                <a:gd name="connsiteY24" fmla="*/ 157227 h 779327"/>
                <a:gd name="connsiteX25" fmla="*/ 926015 w 992563"/>
                <a:gd name="connsiteY25" fmla="*/ 171799 h 779327"/>
                <a:gd name="connsiteX26" fmla="*/ 930088 w 992563"/>
                <a:gd name="connsiteY26" fmla="*/ 179303 h 779327"/>
                <a:gd name="connsiteX27" fmla="*/ 936148 w 992563"/>
                <a:gd name="connsiteY27" fmla="*/ 187615 h 779327"/>
                <a:gd name="connsiteX28" fmla="*/ 940197 w 992563"/>
                <a:gd name="connsiteY28" fmla="*/ 197927 h 779327"/>
                <a:gd name="connsiteX29" fmla="*/ 961941 w 992563"/>
                <a:gd name="connsiteY29" fmla="*/ 237988 h 779327"/>
                <a:gd name="connsiteX30" fmla="*/ 968310 w 992563"/>
                <a:gd name="connsiteY30" fmla="*/ 269534 h 779327"/>
                <a:gd name="connsiteX31" fmla="*/ 984644 w 992563"/>
                <a:gd name="connsiteY31" fmla="*/ 311138 h 779327"/>
                <a:gd name="connsiteX32" fmla="*/ 992558 w 992563"/>
                <a:gd name="connsiteY32" fmla="*/ 389636 h 779327"/>
                <a:gd name="connsiteX33" fmla="*/ 992563 w 992563"/>
                <a:gd name="connsiteY33" fmla="*/ 389661 h 779327"/>
                <a:gd name="connsiteX34" fmla="*/ 992563 w 992563"/>
                <a:gd name="connsiteY34" fmla="*/ 593479 h 779327"/>
                <a:gd name="connsiteX35" fmla="*/ 196355 w 992563"/>
                <a:gd name="connsiteY35" fmla="*/ 779327 h 779327"/>
                <a:gd name="connsiteX0" fmla="*/ 196355 w 1003196"/>
                <a:gd name="connsiteY0" fmla="*/ 779327 h 781397"/>
                <a:gd name="connsiteX1" fmla="*/ 0 w 1003196"/>
                <a:gd name="connsiteY1" fmla="*/ 779327 h 781397"/>
                <a:gd name="connsiteX2" fmla="*/ 0 w 1003196"/>
                <a:gd name="connsiteY2" fmla="*/ 8 h 781397"/>
                <a:gd name="connsiteX3" fmla="*/ 602828 w 1003196"/>
                <a:gd name="connsiteY3" fmla="*/ 8 h 781397"/>
                <a:gd name="connsiteX4" fmla="*/ 602903 w 1003196"/>
                <a:gd name="connsiteY4" fmla="*/ 0 h 781397"/>
                <a:gd name="connsiteX5" fmla="*/ 602903 w 1003196"/>
                <a:gd name="connsiteY5" fmla="*/ 1 h 781397"/>
                <a:gd name="connsiteX6" fmla="*/ 603435 w 1003196"/>
                <a:gd name="connsiteY6" fmla="*/ 55 h 781397"/>
                <a:gd name="connsiteX7" fmla="*/ 671877 w 1003196"/>
                <a:gd name="connsiteY7" fmla="*/ 6094 h 781397"/>
                <a:gd name="connsiteX8" fmla="*/ 676961 w 1003196"/>
                <a:gd name="connsiteY8" fmla="*/ 7467 h 781397"/>
                <a:gd name="connsiteX9" fmla="*/ 681433 w 1003196"/>
                <a:gd name="connsiteY9" fmla="*/ 7918 h 781397"/>
                <a:gd name="connsiteX10" fmla="*/ 700222 w 1003196"/>
                <a:gd name="connsiteY10" fmla="*/ 13750 h 781397"/>
                <a:gd name="connsiteX11" fmla="*/ 736879 w 1003196"/>
                <a:gd name="connsiteY11" fmla="*/ 23652 h 781397"/>
                <a:gd name="connsiteX12" fmla="*/ 746342 w 1003196"/>
                <a:gd name="connsiteY12" fmla="*/ 28067 h 781397"/>
                <a:gd name="connsiteX13" fmla="*/ 754576 w 1003196"/>
                <a:gd name="connsiteY13" fmla="*/ 30623 h 781397"/>
                <a:gd name="connsiteX14" fmla="*/ 771430 w 1003196"/>
                <a:gd name="connsiteY14" fmla="*/ 39771 h 781397"/>
                <a:gd name="connsiteX15" fmla="*/ 796857 w 1003196"/>
                <a:gd name="connsiteY15" fmla="*/ 51633 h 781397"/>
                <a:gd name="connsiteX16" fmla="*/ 809767 w 1003196"/>
                <a:gd name="connsiteY16" fmla="*/ 60580 h 781397"/>
                <a:gd name="connsiteX17" fmla="*/ 820765 w 1003196"/>
                <a:gd name="connsiteY17" fmla="*/ 66549 h 781397"/>
                <a:gd name="connsiteX18" fmla="*/ 833269 w 1003196"/>
                <a:gd name="connsiteY18" fmla="*/ 76866 h 781397"/>
                <a:gd name="connsiteX19" fmla="*/ 850761 w 1003196"/>
                <a:gd name="connsiteY19" fmla="*/ 88987 h 781397"/>
                <a:gd name="connsiteX20" fmla="*/ 866029 w 1003196"/>
                <a:gd name="connsiteY20" fmla="*/ 103895 h 781397"/>
                <a:gd name="connsiteX21" fmla="*/ 878434 w 1003196"/>
                <a:gd name="connsiteY21" fmla="*/ 114130 h 781397"/>
                <a:gd name="connsiteX22" fmla="*/ 886402 w 1003196"/>
                <a:gd name="connsiteY22" fmla="*/ 123788 h 781397"/>
                <a:gd name="connsiteX23" fmla="*/ 897541 w 1003196"/>
                <a:gd name="connsiteY23" fmla="*/ 134664 h 781397"/>
                <a:gd name="connsiteX24" fmla="*/ 913992 w 1003196"/>
                <a:gd name="connsiteY24" fmla="*/ 157227 h 781397"/>
                <a:gd name="connsiteX25" fmla="*/ 926015 w 1003196"/>
                <a:gd name="connsiteY25" fmla="*/ 171799 h 781397"/>
                <a:gd name="connsiteX26" fmla="*/ 930088 w 1003196"/>
                <a:gd name="connsiteY26" fmla="*/ 179303 h 781397"/>
                <a:gd name="connsiteX27" fmla="*/ 936148 w 1003196"/>
                <a:gd name="connsiteY27" fmla="*/ 187615 h 781397"/>
                <a:gd name="connsiteX28" fmla="*/ 940197 w 1003196"/>
                <a:gd name="connsiteY28" fmla="*/ 197927 h 781397"/>
                <a:gd name="connsiteX29" fmla="*/ 961941 w 1003196"/>
                <a:gd name="connsiteY29" fmla="*/ 237988 h 781397"/>
                <a:gd name="connsiteX30" fmla="*/ 968310 w 1003196"/>
                <a:gd name="connsiteY30" fmla="*/ 269534 h 781397"/>
                <a:gd name="connsiteX31" fmla="*/ 984644 w 1003196"/>
                <a:gd name="connsiteY31" fmla="*/ 311138 h 781397"/>
                <a:gd name="connsiteX32" fmla="*/ 992558 w 1003196"/>
                <a:gd name="connsiteY32" fmla="*/ 389636 h 781397"/>
                <a:gd name="connsiteX33" fmla="*/ 992563 w 1003196"/>
                <a:gd name="connsiteY33" fmla="*/ 389661 h 781397"/>
                <a:gd name="connsiteX34" fmla="*/ 1003196 w 1003196"/>
                <a:gd name="connsiteY34" fmla="*/ 781397 h 781397"/>
                <a:gd name="connsiteX35" fmla="*/ 196355 w 1003196"/>
                <a:gd name="connsiteY35" fmla="*/ 779327 h 781397"/>
                <a:gd name="connsiteX0" fmla="*/ 196355 w 1003196"/>
                <a:gd name="connsiteY0" fmla="*/ 779327 h 779327"/>
                <a:gd name="connsiteX1" fmla="*/ 0 w 1003196"/>
                <a:gd name="connsiteY1" fmla="*/ 779327 h 779327"/>
                <a:gd name="connsiteX2" fmla="*/ 0 w 1003196"/>
                <a:gd name="connsiteY2" fmla="*/ 8 h 779327"/>
                <a:gd name="connsiteX3" fmla="*/ 602828 w 1003196"/>
                <a:gd name="connsiteY3" fmla="*/ 8 h 779327"/>
                <a:gd name="connsiteX4" fmla="*/ 602903 w 1003196"/>
                <a:gd name="connsiteY4" fmla="*/ 0 h 779327"/>
                <a:gd name="connsiteX5" fmla="*/ 602903 w 1003196"/>
                <a:gd name="connsiteY5" fmla="*/ 1 h 779327"/>
                <a:gd name="connsiteX6" fmla="*/ 603435 w 1003196"/>
                <a:gd name="connsiteY6" fmla="*/ 55 h 779327"/>
                <a:gd name="connsiteX7" fmla="*/ 671877 w 1003196"/>
                <a:gd name="connsiteY7" fmla="*/ 6094 h 779327"/>
                <a:gd name="connsiteX8" fmla="*/ 676961 w 1003196"/>
                <a:gd name="connsiteY8" fmla="*/ 7467 h 779327"/>
                <a:gd name="connsiteX9" fmla="*/ 681433 w 1003196"/>
                <a:gd name="connsiteY9" fmla="*/ 7918 h 779327"/>
                <a:gd name="connsiteX10" fmla="*/ 700222 w 1003196"/>
                <a:gd name="connsiteY10" fmla="*/ 13750 h 779327"/>
                <a:gd name="connsiteX11" fmla="*/ 736879 w 1003196"/>
                <a:gd name="connsiteY11" fmla="*/ 23652 h 779327"/>
                <a:gd name="connsiteX12" fmla="*/ 746342 w 1003196"/>
                <a:gd name="connsiteY12" fmla="*/ 28067 h 779327"/>
                <a:gd name="connsiteX13" fmla="*/ 754576 w 1003196"/>
                <a:gd name="connsiteY13" fmla="*/ 30623 h 779327"/>
                <a:gd name="connsiteX14" fmla="*/ 771430 w 1003196"/>
                <a:gd name="connsiteY14" fmla="*/ 39771 h 779327"/>
                <a:gd name="connsiteX15" fmla="*/ 796857 w 1003196"/>
                <a:gd name="connsiteY15" fmla="*/ 51633 h 779327"/>
                <a:gd name="connsiteX16" fmla="*/ 809767 w 1003196"/>
                <a:gd name="connsiteY16" fmla="*/ 60580 h 779327"/>
                <a:gd name="connsiteX17" fmla="*/ 820765 w 1003196"/>
                <a:gd name="connsiteY17" fmla="*/ 66549 h 779327"/>
                <a:gd name="connsiteX18" fmla="*/ 833269 w 1003196"/>
                <a:gd name="connsiteY18" fmla="*/ 76866 h 779327"/>
                <a:gd name="connsiteX19" fmla="*/ 850761 w 1003196"/>
                <a:gd name="connsiteY19" fmla="*/ 88987 h 779327"/>
                <a:gd name="connsiteX20" fmla="*/ 866029 w 1003196"/>
                <a:gd name="connsiteY20" fmla="*/ 103895 h 779327"/>
                <a:gd name="connsiteX21" fmla="*/ 878434 w 1003196"/>
                <a:gd name="connsiteY21" fmla="*/ 114130 h 779327"/>
                <a:gd name="connsiteX22" fmla="*/ 886402 w 1003196"/>
                <a:gd name="connsiteY22" fmla="*/ 123788 h 779327"/>
                <a:gd name="connsiteX23" fmla="*/ 897541 w 1003196"/>
                <a:gd name="connsiteY23" fmla="*/ 134664 h 779327"/>
                <a:gd name="connsiteX24" fmla="*/ 913992 w 1003196"/>
                <a:gd name="connsiteY24" fmla="*/ 157227 h 779327"/>
                <a:gd name="connsiteX25" fmla="*/ 926015 w 1003196"/>
                <a:gd name="connsiteY25" fmla="*/ 171799 h 779327"/>
                <a:gd name="connsiteX26" fmla="*/ 930088 w 1003196"/>
                <a:gd name="connsiteY26" fmla="*/ 179303 h 779327"/>
                <a:gd name="connsiteX27" fmla="*/ 936148 w 1003196"/>
                <a:gd name="connsiteY27" fmla="*/ 187615 h 779327"/>
                <a:gd name="connsiteX28" fmla="*/ 940197 w 1003196"/>
                <a:gd name="connsiteY28" fmla="*/ 197927 h 779327"/>
                <a:gd name="connsiteX29" fmla="*/ 961941 w 1003196"/>
                <a:gd name="connsiteY29" fmla="*/ 237988 h 779327"/>
                <a:gd name="connsiteX30" fmla="*/ 968310 w 1003196"/>
                <a:gd name="connsiteY30" fmla="*/ 269534 h 779327"/>
                <a:gd name="connsiteX31" fmla="*/ 984644 w 1003196"/>
                <a:gd name="connsiteY31" fmla="*/ 311138 h 779327"/>
                <a:gd name="connsiteX32" fmla="*/ 992558 w 1003196"/>
                <a:gd name="connsiteY32" fmla="*/ 389636 h 779327"/>
                <a:gd name="connsiteX33" fmla="*/ 992563 w 1003196"/>
                <a:gd name="connsiteY33" fmla="*/ 389661 h 779327"/>
                <a:gd name="connsiteX34" fmla="*/ 1003196 w 1003196"/>
                <a:gd name="connsiteY34" fmla="*/ 775869 h 779327"/>
                <a:gd name="connsiteX35" fmla="*/ 196355 w 1003196"/>
                <a:gd name="connsiteY35" fmla="*/ 779327 h 779327"/>
                <a:gd name="connsiteX0" fmla="*/ 1003196 w 1003196"/>
                <a:gd name="connsiteY0" fmla="*/ 775869 h 779327"/>
                <a:gd name="connsiteX1" fmla="*/ 0 w 1003196"/>
                <a:gd name="connsiteY1" fmla="*/ 779327 h 779327"/>
                <a:gd name="connsiteX2" fmla="*/ 0 w 1003196"/>
                <a:gd name="connsiteY2" fmla="*/ 8 h 779327"/>
                <a:gd name="connsiteX3" fmla="*/ 602828 w 1003196"/>
                <a:gd name="connsiteY3" fmla="*/ 8 h 779327"/>
                <a:gd name="connsiteX4" fmla="*/ 602903 w 1003196"/>
                <a:gd name="connsiteY4" fmla="*/ 0 h 779327"/>
                <a:gd name="connsiteX5" fmla="*/ 602903 w 1003196"/>
                <a:gd name="connsiteY5" fmla="*/ 1 h 779327"/>
                <a:gd name="connsiteX6" fmla="*/ 603435 w 1003196"/>
                <a:gd name="connsiteY6" fmla="*/ 55 h 779327"/>
                <a:gd name="connsiteX7" fmla="*/ 671877 w 1003196"/>
                <a:gd name="connsiteY7" fmla="*/ 6094 h 779327"/>
                <a:gd name="connsiteX8" fmla="*/ 676961 w 1003196"/>
                <a:gd name="connsiteY8" fmla="*/ 7467 h 779327"/>
                <a:gd name="connsiteX9" fmla="*/ 681433 w 1003196"/>
                <a:gd name="connsiteY9" fmla="*/ 7918 h 779327"/>
                <a:gd name="connsiteX10" fmla="*/ 700222 w 1003196"/>
                <a:gd name="connsiteY10" fmla="*/ 13750 h 779327"/>
                <a:gd name="connsiteX11" fmla="*/ 736879 w 1003196"/>
                <a:gd name="connsiteY11" fmla="*/ 23652 h 779327"/>
                <a:gd name="connsiteX12" fmla="*/ 746342 w 1003196"/>
                <a:gd name="connsiteY12" fmla="*/ 28067 h 779327"/>
                <a:gd name="connsiteX13" fmla="*/ 754576 w 1003196"/>
                <a:gd name="connsiteY13" fmla="*/ 30623 h 779327"/>
                <a:gd name="connsiteX14" fmla="*/ 771430 w 1003196"/>
                <a:gd name="connsiteY14" fmla="*/ 39771 h 779327"/>
                <a:gd name="connsiteX15" fmla="*/ 796857 w 1003196"/>
                <a:gd name="connsiteY15" fmla="*/ 51633 h 779327"/>
                <a:gd name="connsiteX16" fmla="*/ 809767 w 1003196"/>
                <a:gd name="connsiteY16" fmla="*/ 60580 h 779327"/>
                <a:gd name="connsiteX17" fmla="*/ 820765 w 1003196"/>
                <a:gd name="connsiteY17" fmla="*/ 66549 h 779327"/>
                <a:gd name="connsiteX18" fmla="*/ 833269 w 1003196"/>
                <a:gd name="connsiteY18" fmla="*/ 76866 h 779327"/>
                <a:gd name="connsiteX19" fmla="*/ 850761 w 1003196"/>
                <a:gd name="connsiteY19" fmla="*/ 88987 h 779327"/>
                <a:gd name="connsiteX20" fmla="*/ 866029 w 1003196"/>
                <a:gd name="connsiteY20" fmla="*/ 103895 h 779327"/>
                <a:gd name="connsiteX21" fmla="*/ 878434 w 1003196"/>
                <a:gd name="connsiteY21" fmla="*/ 114130 h 779327"/>
                <a:gd name="connsiteX22" fmla="*/ 886402 w 1003196"/>
                <a:gd name="connsiteY22" fmla="*/ 123788 h 779327"/>
                <a:gd name="connsiteX23" fmla="*/ 897541 w 1003196"/>
                <a:gd name="connsiteY23" fmla="*/ 134664 h 779327"/>
                <a:gd name="connsiteX24" fmla="*/ 913992 w 1003196"/>
                <a:gd name="connsiteY24" fmla="*/ 157227 h 779327"/>
                <a:gd name="connsiteX25" fmla="*/ 926015 w 1003196"/>
                <a:gd name="connsiteY25" fmla="*/ 171799 h 779327"/>
                <a:gd name="connsiteX26" fmla="*/ 930088 w 1003196"/>
                <a:gd name="connsiteY26" fmla="*/ 179303 h 779327"/>
                <a:gd name="connsiteX27" fmla="*/ 936148 w 1003196"/>
                <a:gd name="connsiteY27" fmla="*/ 187615 h 779327"/>
                <a:gd name="connsiteX28" fmla="*/ 940197 w 1003196"/>
                <a:gd name="connsiteY28" fmla="*/ 197927 h 779327"/>
                <a:gd name="connsiteX29" fmla="*/ 961941 w 1003196"/>
                <a:gd name="connsiteY29" fmla="*/ 237988 h 779327"/>
                <a:gd name="connsiteX30" fmla="*/ 968310 w 1003196"/>
                <a:gd name="connsiteY30" fmla="*/ 269534 h 779327"/>
                <a:gd name="connsiteX31" fmla="*/ 984644 w 1003196"/>
                <a:gd name="connsiteY31" fmla="*/ 311138 h 779327"/>
                <a:gd name="connsiteX32" fmla="*/ 992558 w 1003196"/>
                <a:gd name="connsiteY32" fmla="*/ 389636 h 779327"/>
                <a:gd name="connsiteX33" fmla="*/ 992563 w 1003196"/>
                <a:gd name="connsiteY33" fmla="*/ 389661 h 779327"/>
                <a:gd name="connsiteX34" fmla="*/ 1003196 w 1003196"/>
                <a:gd name="connsiteY34" fmla="*/ 775869 h 7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03196" h="779327">
                  <a:moveTo>
                    <a:pt x="1003196" y="775869"/>
                  </a:moveTo>
                  <a:lnTo>
                    <a:pt x="0" y="779327"/>
                  </a:lnTo>
                  <a:lnTo>
                    <a:pt x="0" y="8"/>
                  </a:lnTo>
                  <a:lnTo>
                    <a:pt x="602828" y="8"/>
                  </a:lnTo>
                  <a:cubicBezTo>
                    <a:pt x="602853" y="5"/>
                    <a:pt x="602878" y="3"/>
                    <a:pt x="602903" y="0"/>
                  </a:cubicBezTo>
                  <a:lnTo>
                    <a:pt x="602903" y="1"/>
                  </a:lnTo>
                  <a:lnTo>
                    <a:pt x="603435" y="55"/>
                  </a:lnTo>
                  <a:lnTo>
                    <a:pt x="671877" y="6094"/>
                  </a:lnTo>
                  <a:lnTo>
                    <a:pt x="676961" y="7467"/>
                  </a:lnTo>
                  <a:lnTo>
                    <a:pt x="681433" y="7918"/>
                  </a:lnTo>
                  <a:lnTo>
                    <a:pt x="700222" y="13750"/>
                  </a:lnTo>
                  <a:lnTo>
                    <a:pt x="736879" y="23652"/>
                  </a:lnTo>
                  <a:lnTo>
                    <a:pt x="746342" y="28067"/>
                  </a:lnTo>
                  <a:lnTo>
                    <a:pt x="754576" y="30623"/>
                  </a:lnTo>
                  <a:lnTo>
                    <a:pt x="771430" y="39771"/>
                  </a:lnTo>
                  <a:lnTo>
                    <a:pt x="796857" y="51633"/>
                  </a:lnTo>
                  <a:lnTo>
                    <a:pt x="809767" y="60580"/>
                  </a:lnTo>
                  <a:lnTo>
                    <a:pt x="820765" y="66549"/>
                  </a:lnTo>
                  <a:lnTo>
                    <a:pt x="833269" y="76866"/>
                  </a:lnTo>
                  <a:lnTo>
                    <a:pt x="850761" y="88987"/>
                  </a:lnTo>
                  <a:lnTo>
                    <a:pt x="866029" y="103895"/>
                  </a:lnTo>
                  <a:lnTo>
                    <a:pt x="878434" y="114130"/>
                  </a:lnTo>
                  <a:lnTo>
                    <a:pt x="886402" y="123788"/>
                  </a:lnTo>
                  <a:lnTo>
                    <a:pt x="897541" y="134664"/>
                  </a:lnTo>
                  <a:lnTo>
                    <a:pt x="913992" y="157227"/>
                  </a:lnTo>
                  <a:lnTo>
                    <a:pt x="926015" y="171799"/>
                  </a:lnTo>
                  <a:lnTo>
                    <a:pt x="930088" y="179303"/>
                  </a:lnTo>
                  <a:lnTo>
                    <a:pt x="936148" y="187615"/>
                  </a:lnTo>
                  <a:lnTo>
                    <a:pt x="940197" y="197927"/>
                  </a:lnTo>
                  <a:lnTo>
                    <a:pt x="961941" y="237988"/>
                  </a:lnTo>
                  <a:lnTo>
                    <a:pt x="968310" y="269534"/>
                  </a:lnTo>
                  <a:lnTo>
                    <a:pt x="984644" y="311138"/>
                  </a:lnTo>
                  <a:lnTo>
                    <a:pt x="992558" y="389636"/>
                  </a:lnTo>
                  <a:cubicBezTo>
                    <a:pt x="992560" y="389644"/>
                    <a:pt x="992561" y="389653"/>
                    <a:pt x="992563" y="389661"/>
                  </a:cubicBezTo>
                  <a:lnTo>
                    <a:pt x="1003196" y="775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59FC0C21-0BD1-4A68-8EA9-37B99C57278A}"/>
                </a:ext>
              </a:extLst>
            </p:cNvPr>
            <p:cNvSpPr/>
            <p:nvPr/>
          </p:nvSpPr>
          <p:spPr>
            <a:xfrm rot="10800000">
              <a:off x="11137705" y="4645410"/>
              <a:ext cx="1054295" cy="750544"/>
            </a:xfrm>
            <a:custGeom>
              <a:avLst/>
              <a:gdLst>
                <a:gd name="connsiteX0" fmla="*/ 853834 w 853834"/>
                <a:gd name="connsiteY0" fmla="*/ 779320 h 779320"/>
                <a:gd name="connsiteX1" fmla="*/ 0 w 853834"/>
                <a:gd name="connsiteY1" fmla="*/ 779320 h 779320"/>
                <a:gd name="connsiteX2" fmla="*/ 0 w 853834"/>
                <a:gd name="connsiteY2" fmla="*/ 0 h 779320"/>
                <a:gd name="connsiteX3" fmla="*/ 853834 w 853834"/>
                <a:gd name="connsiteY3" fmla="*/ 1 h 77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834" h="779320">
                  <a:moveTo>
                    <a:pt x="853834" y="779320"/>
                  </a:moveTo>
                  <a:lnTo>
                    <a:pt x="0" y="779320"/>
                  </a:lnTo>
                  <a:lnTo>
                    <a:pt x="0" y="0"/>
                  </a:lnTo>
                  <a:lnTo>
                    <a:pt x="853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8556C6F-319A-4EE2-8E1C-31A30BC7382B}"/>
                </a:ext>
              </a:extLst>
            </p:cNvPr>
            <p:cNvSpPr/>
            <p:nvPr/>
          </p:nvSpPr>
          <p:spPr>
            <a:xfrm>
              <a:off x="71978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High level business strategy</a:t>
              </a:r>
              <a:endParaRPr lang="en-IN" sz="95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74F72B9-2D7F-41FD-8069-77C56D8DAFAB}"/>
                </a:ext>
              </a:extLst>
            </p:cNvPr>
            <p:cNvSpPr/>
            <p:nvPr/>
          </p:nvSpPr>
          <p:spPr>
            <a:xfrm>
              <a:off x="786239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Key stakeholder </a:t>
              </a:r>
              <a:br>
                <a:rPr lang="en-US" sz="950" dirty="0"/>
              </a:br>
              <a:r>
                <a:rPr lang="en-US" sz="950" dirty="0"/>
                <a:t>sign off</a:t>
              </a:r>
              <a:endParaRPr lang="en-IN" sz="95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471A227-4E4A-4AEB-A173-F0B67F174DC3}"/>
                </a:ext>
              </a:extLst>
            </p:cNvPr>
            <p:cNvSpPr/>
            <p:nvPr/>
          </p:nvSpPr>
          <p:spPr>
            <a:xfrm>
              <a:off x="1530755" y="3075342"/>
              <a:ext cx="711866" cy="68462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Migration funding committed </a:t>
              </a:r>
              <a:endParaRPr lang="en-IN" sz="950" dirty="0"/>
            </a:p>
          </p:txBody>
        </p:sp>
        <p:sp>
          <p:nvSpPr>
            <p:cNvPr id="281" name="Freeform 16">
              <a:extLst>
                <a:ext uri="{FF2B5EF4-FFF2-40B4-BE49-F238E27FC236}">
                  <a16:creationId xmlns:a16="http://schemas.microsoft.com/office/drawing/2014/main" id="{133AB022-284E-4AE4-97BF-FC7E251BE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569" y="5009179"/>
              <a:ext cx="776096" cy="402207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Azure operations partner</a:t>
              </a:r>
            </a:p>
          </p:txBody>
        </p:sp>
        <p:sp>
          <p:nvSpPr>
            <p:cNvPr id="282" name="Rectangle 17">
              <a:extLst>
                <a:ext uri="{FF2B5EF4-FFF2-40B4-BE49-F238E27FC236}">
                  <a16:creationId xmlns:a16="http://schemas.microsoft.com/office/drawing/2014/main" id="{C495EE56-58FF-40A9-8480-9DBFEAAE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69" y="3970951"/>
              <a:ext cx="776096" cy="4022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Customer/</a:t>
              </a:r>
              <a:br>
                <a:rPr lang="en-US" sz="950"/>
              </a:br>
              <a:r>
                <a:rPr lang="en-US" sz="950"/>
                <a:t>partner </a:t>
              </a:r>
              <a:br>
                <a:rPr lang="en-US" sz="950"/>
              </a:br>
              <a:r>
                <a:rPr lang="en-US" sz="950"/>
                <a:t>contract</a:t>
              </a:r>
            </a:p>
          </p:txBody>
        </p:sp>
        <p:sp>
          <p:nvSpPr>
            <p:cNvPr id="283" name="Rectangle 18">
              <a:extLst>
                <a:ext uri="{FF2B5EF4-FFF2-40B4-BE49-F238E27FC236}">
                  <a16:creationId xmlns:a16="http://schemas.microsoft.com/office/drawing/2014/main" id="{DCC7EF4E-3773-4E14-A2EB-EFF02C62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69" y="4530706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partner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3DA7819-099D-4528-945B-E1A2B6A507DB}"/>
                </a:ext>
              </a:extLst>
            </p:cNvPr>
            <p:cNvSpPr txBox="1"/>
            <p:nvPr/>
          </p:nvSpPr>
          <p:spPr>
            <a:xfrm>
              <a:off x="1526328" y="5558458"/>
              <a:ext cx="711866" cy="56421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factory offering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1F37BFB3-A299-4B0B-9219-1AFEC955B3DF}"/>
                </a:ext>
              </a:extLst>
            </p:cNvPr>
            <p:cNvSpPr txBox="1"/>
            <p:nvPr/>
          </p:nvSpPr>
          <p:spPr>
            <a:xfrm>
              <a:off x="2258513" y="5668858"/>
              <a:ext cx="4582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Scan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370203E-4079-43DC-B43B-4E9CA3F4215C}"/>
                </a:ext>
              </a:extLst>
            </p:cNvPr>
            <p:cNvSpPr txBox="1"/>
            <p:nvPr/>
          </p:nvSpPr>
          <p:spPr>
            <a:xfrm>
              <a:off x="2705674" y="5668858"/>
              <a:ext cx="71186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Assessment</a:t>
              </a:r>
            </a:p>
          </p:txBody>
        </p:sp>
        <p:sp>
          <p:nvSpPr>
            <p:cNvPr id="288" name="Rectangle 17">
              <a:extLst>
                <a:ext uri="{FF2B5EF4-FFF2-40B4-BE49-F238E27FC236}">
                  <a16:creationId xmlns:a16="http://schemas.microsoft.com/office/drawing/2014/main" id="{8108A2C6-82CF-4468-8B87-7CD33A06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69" y="4339107"/>
              <a:ext cx="776096" cy="574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Pilot applications and VM identification</a:t>
              </a:r>
            </a:p>
          </p:txBody>
        </p:sp>
        <p:sp>
          <p:nvSpPr>
            <p:cNvPr id="289" name="Rectangle 18">
              <a:extLst>
                <a:ext uri="{FF2B5EF4-FFF2-40B4-BE49-F238E27FC236}">
                  <a16:creationId xmlns:a16="http://schemas.microsoft.com/office/drawing/2014/main" id="{BF8EB612-D0B7-42AA-A1F4-A6C062EBB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767" y="5005298"/>
              <a:ext cx="769114" cy="4355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targeted scope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EA16CD2-DB21-4698-94DD-B780015F3164}"/>
                </a:ext>
              </a:extLst>
            </p:cNvPr>
            <p:cNvSpPr/>
            <p:nvPr/>
          </p:nvSpPr>
          <p:spPr>
            <a:xfrm>
              <a:off x="3476668" y="2916277"/>
              <a:ext cx="776096" cy="4695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Project management resources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BBC45C29-5EA5-4130-998D-A9662FC686C8}"/>
                </a:ext>
              </a:extLst>
            </p:cNvPr>
            <p:cNvSpPr/>
            <p:nvPr/>
          </p:nvSpPr>
          <p:spPr>
            <a:xfrm>
              <a:off x="3476669" y="2543478"/>
              <a:ext cx="77609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Technical resources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0593FBB1-9D1D-4EE9-995D-E6C48F5F85AC}"/>
                </a:ext>
              </a:extLst>
            </p:cNvPr>
            <p:cNvSpPr/>
            <p:nvPr/>
          </p:nvSpPr>
          <p:spPr>
            <a:xfrm>
              <a:off x="3476669" y="2248819"/>
              <a:ext cx="776096" cy="29176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plan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8AAD164-0429-4293-89B1-0517D6D19DE6}"/>
                </a:ext>
              </a:extLst>
            </p:cNvPr>
            <p:cNvSpPr/>
            <p:nvPr/>
          </p:nvSpPr>
          <p:spPr>
            <a:xfrm>
              <a:off x="3436241" y="1544014"/>
              <a:ext cx="857223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dirty="0"/>
                <a:t>Specific migration </a:t>
              </a:r>
              <a:br>
                <a:rPr lang="en-US" sz="950" dirty="0"/>
              </a:br>
              <a:r>
                <a:rPr lang="en-US" sz="950" dirty="0"/>
                <a:t>workloads committed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F67A5BD9-7A0C-4820-8549-67CACE929823}"/>
                </a:ext>
              </a:extLst>
            </p:cNvPr>
            <p:cNvSpPr/>
            <p:nvPr/>
          </p:nvSpPr>
          <p:spPr>
            <a:xfrm>
              <a:off x="4335785" y="1514197"/>
              <a:ext cx="711866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Azure Foundations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4326E40-C1B4-4F18-A286-1F8B2D0C6D97}"/>
                </a:ext>
              </a:extLst>
            </p:cNvPr>
            <p:cNvSpPr/>
            <p:nvPr/>
          </p:nvSpPr>
          <p:spPr>
            <a:xfrm>
              <a:off x="5097634" y="1514197"/>
              <a:ext cx="711866" cy="59134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training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9563319-4C88-47EA-8556-EEA002B8456F}"/>
                </a:ext>
              </a:extLst>
            </p:cNvPr>
            <p:cNvSpPr/>
            <p:nvPr/>
          </p:nvSpPr>
          <p:spPr>
            <a:xfrm>
              <a:off x="5549701" y="2016047"/>
              <a:ext cx="78651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 spc="-30"/>
                <a:t>Azure administration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E402A5B-9BEF-419B-97E5-03D434D66357}"/>
                </a:ext>
              </a:extLst>
            </p:cNvPr>
            <p:cNvSpPr/>
            <p:nvPr/>
          </p:nvSpPr>
          <p:spPr>
            <a:xfrm>
              <a:off x="5564980" y="2433677"/>
              <a:ext cx="776096" cy="58656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Cloud Strategy</a:t>
              </a:r>
              <a:br>
                <a:rPr lang="en-US" sz="950"/>
              </a:br>
              <a:r>
                <a:rPr lang="en-US" sz="950"/>
                <a:t>Team In </a:t>
              </a:r>
              <a:br>
                <a:rPr lang="en-US" sz="950"/>
              </a:br>
              <a:r>
                <a:rPr lang="en-US" sz="950"/>
                <a:t>Place (CDE)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3ABFC0-0D2D-4BF7-B93C-C206FCF17DA7}"/>
                </a:ext>
              </a:extLst>
            </p:cNvPr>
            <p:cNvSpPr/>
            <p:nvPr/>
          </p:nvSpPr>
          <p:spPr>
            <a:xfrm>
              <a:off x="5555041" y="3060794"/>
              <a:ext cx="776096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Subscription design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41F77CE-E336-46B4-AD12-E301AE99F976}"/>
                </a:ext>
              </a:extLst>
            </p:cNvPr>
            <p:cNvSpPr/>
            <p:nvPr/>
          </p:nvSpPr>
          <p:spPr>
            <a:xfrm>
              <a:off x="5555041" y="3463901"/>
              <a:ext cx="776096" cy="25613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Governance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70905CA-64C0-433B-82A9-F6BFC6DC309D}"/>
                </a:ext>
              </a:extLst>
            </p:cNvPr>
            <p:cNvSpPr/>
            <p:nvPr/>
          </p:nvSpPr>
          <p:spPr>
            <a:xfrm>
              <a:off x="5555041" y="3762387"/>
              <a:ext cx="776096" cy="27149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Networking</a:t>
              </a:r>
            </a:p>
          </p:txBody>
        </p:sp>
        <p:sp>
          <p:nvSpPr>
            <p:cNvPr id="312" name="Rectangle 17">
              <a:extLst>
                <a:ext uri="{FF2B5EF4-FFF2-40B4-BE49-F238E27FC236}">
                  <a16:creationId xmlns:a16="http://schemas.microsoft.com/office/drawing/2014/main" id="{A99BFD94-E4E9-4463-9F03-3B2DF6DEE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5041" y="4090859"/>
              <a:ext cx="776096" cy="290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Identity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894FC6EC-DD68-4208-9D5E-C9459EF6D990}"/>
                </a:ext>
              </a:extLst>
            </p:cNvPr>
            <p:cNvSpPr txBox="1"/>
            <p:nvPr/>
          </p:nvSpPr>
          <p:spPr>
            <a:xfrm>
              <a:off x="6980984" y="4821628"/>
              <a:ext cx="618941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execution</a:t>
              </a:r>
            </a:p>
          </p:txBody>
        </p:sp>
        <p:sp>
          <p:nvSpPr>
            <p:cNvPr id="315" name="Freeform 16">
              <a:extLst>
                <a:ext uri="{FF2B5EF4-FFF2-40B4-BE49-F238E27FC236}">
                  <a16:creationId xmlns:a16="http://schemas.microsoft.com/office/drawing/2014/main" id="{290F6572-8E53-4630-A670-759D6B9E3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505" y="4827204"/>
              <a:ext cx="543991" cy="369332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e2e </a:t>
              </a:r>
              <a:br>
                <a:rPr lang="en-US" sz="950"/>
              </a:br>
              <a:r>
                <a:rPr lang="en-US" sz="950"/>
                <a:t>test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8821C4A3-D89E-4A98-A39C-71AA6507CC51}"/>
                </a:ext>
              </a:extLst>
            </p:cNvPr>
            <p:cNvSpPr txBox="1"/>
            <p:nvPr/>
          </p:nvSpPr>
          <p:spPr>
            <a:xfrm>
              <a:off x="7695863" y="4821628"/>
              <a:ext cx="67294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Migration support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BBF9499-5ED7-4027-A093-7CF1452430AF}"/>
                </a:ext>
              </a:extLst>
            </p:cNvPr>
            <p:cNvSpPr txBox="1"/>
            <p:nvPr/>
          </p:nvSpPr>
          <p:spPr>
            <a:xfrm>
              <a:off x="8136807" y="4164941"/>
              <a:ext cx="776096" cy="51815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Shared responsibility </a:t>
              </a:r>
              <a:br>
                <a:rPr lang="en-US" sz="950"/>
              </a:br>
              <a:r>
                <a:rPr lang="en-US" sz="950"/>
                <a:t>model understood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2977D9B-F1BE-43FA-A06D-76025860ECA3}"/>
                </a:ext>
              </a:extLst>
            </p:cNvPr>
            <p:cNvSpPr txBox="1"/>
            <p:nvPr/>
          </p:nvSpPr>
          <p:spPr>
            <a:xfrm>
              <a:off x="8138809" y="3715907"/>
              <a:ext cx="7760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Security RACI</a:t>
              </a:r>
            </a:p>
          </p:txBody>
        </p:sp>
        <p:sp>
          <p:nvSpPr>
            <p:cNvPr id="327" name="Freeform 16">
              <a:extLst>
                <a:ext uri="{FF2B5EF4-FFF2-40B4-BE49-F238E27FC236}">
                  <a16:creationId xmlns:a16="http://schemas.microsoft.com/office/drawing/2014/main" id="{37749214-95FD-4CD4-A562-332D9BAF7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07" y="3273167"/>
              <a:ext cx="776096" cy="369332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Identity and access </a:t>
              </a:r>
              <a:br>
                <a:rPr lang="en-US" sz="950"/>
              </a:br>
              <a:r>
                <a:rPr lang="en-US" sz="950"/>
                <a:t>management</a:t>
              </a:r>
            </a:p>
          </p:txBody>
        </p:sp>
        <p:sp>
          <p:nvSpPr>
            <p:cNvPr id="329" name="Rectangle 18">
              <a:extLst>
                <a:ext uri="{FF2B5EF4-FFF2-40B4-BE49-F238E27FC236}">
                  <a16:creationId xmlns:a16="http://schemas.microsoft.com/office/drawing/2014/main" id="{B1AF7B99-E958-4741-BD1B-DE998CB98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102" y="2827233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 dirty="0"/>
                <a:t>Logging and monitoring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B501E7F-5C53-471A-AE50-D923CDC8B9BC}"/>
                </a:ext>
              </a:extLst>
            </p:cNvPr>
            <p:cNvSpPr/>
            <p:nvPr/>
          </p:nvSpPr>
          <p:spPr>
            <a:xfrm>
              <a:off x="8915857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Data protection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6AFD71C3-ABBD-4B77-9370-960925BEFE6F}"/>
                </a:ext>
              </a:extLst>
            </p:cNvPr>
            <p:cNvSpPr/>
            <p:nvPr/>
          </p:nvSpPr>
          <p:spPr>
            <a:xfrm>
              <a:off x="9603993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Incident response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D6A8D428-7104-4314-B87E-E2FCD8BEB5AC}"/>
                </a:ext>
              </a:extLst>
            </p:cNvPr>
            <p:cNvSpPr/>
            <p:nvPr/>
          </p:nvSpPr>
          <p:spPr>
            <a:xfrm>
              <a:off x="10317894" y="2858859"/>
              <a:ext cx="776096" cy="21257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OS patching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DFBF6A3-2DF2-4F27-B983-5F119306E561}"/>
                </a:ext>
              </a:extLst>
            </p:cNvPr>
            <p:cNvSpPr/>
            <p:nvPr/>
          </p:nvSpPr>
          <p:spPr>
            <a:xfrm>
              <a:off x="10317894" y="3119477"/>
              <a:ext cx="776096" cy="24003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376" name="Rectangle 17">
              <a:extLst>
                <a:ext uri="{FF2B5EF4-FFF2-40B4-BE49-F238E27FC236}">
                  <a16:creationId xmlns:a16="http://schemas.microsoft.com/office/drawing/2014/main" id="{A5DA51A3-2CC7-4554-867C-F4AC90DD3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7894" y="3399727"/>
              <a:ext cx="776096" cy="3026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Backup</a:t>
              </a:r>
            </a:p>
          </p:txBody>
        </p:sp>
        <p:sp>
          <p:nvSpPr>
            <p:cNvPr id="380" name="Freeform 16">
              <a:extLst>
                <a:ext uri="{FF2B5EF4-FFF2-40B4-BE49-F238E27FC236}">
                  <a16:creationId xmlns:a16="http://schemas.microsoft.com/office/drawing/2014/main" id="{D1ADF4B1-7FA9-4312-9703-3267FCF0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894" y="4139894"/>
              <a:ext cx="776096" cy="417720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Configuration and change management</a:t>
              </a:r>
            </a:p>
          </p:txBody>
        </p:sp>
        <p:sp>
          <p:nvSpPr>
            <p:cNvPr id="381" name="Rectangle 18">
              <a:extLst>
                <a:ext uri="{FF2B5EF4-FFF2-40B4-BE49-F238E27FC236}">
                  <a16:creationId xmlns:a16="http://schemas.microsoft.com/office/drawing/2014/main" id="{C6FD9A1A-5925-421D-B5C5-7F4698B23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7894" y="3712272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Disaster recovery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3799B0A2-40CF-4355-8174-D36385EAECBB}"/>
                </a:ext>
              </a:extLst>
            </p:cNvPr>
            <p:cNvSpPr txBox="1"/>
            <p:nvPr/>
          </p:nvSpPr>
          <p:spPr>
            <a:xfrm>
              <a:off x="10318161" y="4826415"/>
              <a:ext cx="77609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DevOps and automation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080519B9-9C87-4D92-A7DE-CDD300A9BA5C}"/>
                </a:ext>
              </a:extLst>
            </p:cNvPr>
            <p:cNvSpPr txBox="1"/>
            <p:nvPr/>
          </p:nvSpPr>
          <p:spPr>
            <a:xfrm>
              <a:off x="11188091" y="4683101"/>
              <a:ext cx="962127" cy="6281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Cloud operational processes and run books</a:t>
              </a: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24393BB-CCE2-41C3-9372-E1EF464F8963}"/>
                </a:ext>
              </a:extLst>
            </p:cNvPr>
            <p:cNvSpPr/>
            <p:nvPr/>
          </p:nvSpPr>
          <p:spPr>
            <a:xfrm>
              <a:off x="419887" y="2228617"/>
              <a:ext cx="1593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Business strategy</a:t>
              </a:r>
              <a:endParaRPr lang="en-US" sz="1400" dirty="0">
                <a:solidFill>
                  <a:srgbClr val="0078D4"/>
                </a:solidFill>
                <a:latin typeface="+mj-lt"/>
                <a:ea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5611C0-3F50-4282-A640-9F3547F2675F}"/>
                </a:ext>
              </a:extLst>
            </p:cNvPr>
            <p:cNvGrpSpPr/>
            <p:nvPr/>
          </p:nvGrpSpPr>
          <p:grpSpPr>
            <a:xfrm>
              <a:off x="559626" y="2578189"/>
              <a:ext cx="197618" cy="453304"/>
              <a:chOff x="559625" y="2541842"/>
              <a:chExt cx="197618" cy="453304"/>
            </a:xfrm>
          </p:grpSpPr>
          <p:sp>
            <p:nvSpPr>
              <p:cNvPr id="685" name="Diamond 684">
                <a:extLst>
                  <a:ext uri="{FF2B5EF4-FFF2-40B4-BE49-F238E27FC236}">
                    <a16:creationId xmlns:a16="http://schemas.microsoft.com/office/drawing/2014/main" id="{4DE07F16-4D98-4CD8-8406-2ACBEC3B4086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9DD5EB0D-0CE7-466B-966E-E783572696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ACF631FF-D51E-4D19-8391-0236690CCEB6}"/>
                </a:ext>
              </a:extLst>
            </p:cNvPr>
            <p:cNvGrpSpPr/>
            <p:nvPr/>
          </p:nvGrpSpPr>
          <p:grpSpPr>
            <a:xfrm rot="16200000">
              <a:off x="1153986" y="4589869"/>
              <a:ext cx="197618" cy="453304"/>
              <a:chOff x="559625" y="2541842"/>
              <a:chExt cx="197618" cy="453304"/>
            </a:xfrm>
          </p:grpSpPr>
          <p:sp>
            <p:nvSpPr>
              <p:cNvPr id="688" name="Diamond 687">
                <a:extLst>
                  <a:ext uri="{FF2B5EF4-FFF2-40B4-BE49-F238E27FC236}">
                    <a16:creationId xmlns:a16="http://schemas.microsoft.com/office/drawing/2014/main" id="{5FC2CE00-7C11-46F2-B8F1-EE479AC6CE9B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rgbClr val="C9C9C9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8E978AA2-5344-40E5-990A-24310D3C16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173B50A6-B992-4DAE-99EA-8E6F11B148D1}"/>
                </a:ext>
              </a:extLst>
            </p:cNvPr>
            <p:cNvSpPr/>
            <p:nvPr/>
          </p:nvSpPr>
          <p:spPr>
            <a:xfrm>
              <a:off x="119357" y="4548227"/>
              <a:ext cx="849908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Partner support</a:t>
              </a: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53DB4ABD-1BFE-443F-8C8B-247B3D5C1205}"/>
                </a:ext>
              </a:extLst>
            </p:cNvPr>
            <p:cNvSpPr/>
            <p:nvPr/>
          </p:nvSpPr>
          <p:spPr>
            <a:xfrm>
              <a:off x="4601097" y="5709241"/>
              <a:ext cx="2485056" cy="302132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Discovery and assessment</a:t>
              </a:r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C2F0D470-7D8F-4603-A724-82B462F3FC67}"/>
                </a:ext>
              </a:extLst>
            </p:cNvPr>
            <p:cNvGrpSpPr/>
            <p:nvPr/>
          </p:nvGrpSpPr>
          <p:grpSpPr>
            <a:xfrm rot="16200000" flipV="1">
              <a:off x="4342297" y="5668998"/>
              <a:ext cx="197618" cy="364288"/>
              <a:chOff x="559625" y="2541842"/>
              <a:chExt cx="197618" cy="364288"/>
            </a:xfrm>
          </p:grpSpPr>
          <p:sp>
            <p:nvSpPr>
              <p:cNvPr id="693" name="Diamond 692">
                <a:extLst>
                  <a:ext uri="{FF2B5EF4-FFF2-40B4-BE49-F238E27FC236}">
                    <a16:creationId xmlns:a16="http://schemas.microsoft.com/office/drawing/2014/main" id="{459B27F9-C80E-45F0-AE6E-B9F5A45979F9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B9C7C96F-51D5-45B8-93B1-64488BA65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0" cy="211448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87A1756-A6CE-4D55-B8D9-ED299D986FBD}"/>
                </a:ext>
              </a:extLst>
            </p:cNvPr>
            <p:cNvSpPr/>
            <p:nvPr/>
          </p:nvSpPr>
          <p:spPr>
            <a:xfrm>
              <a:off x="2262907" y="3752127"/>
              <a:ext cx="1768705" cy="302132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TCO/</a:t>
              </a:r>
              <a:br>
                <a:rPr lang="en-US" sz="1400" dirty="0">
                  <a:solidFill>
                    <a:srgbClr val="0078D4"/>
                  </a:solidFill>
                  <a:latin typeface="+mj-lt"/>
                </a:rPr>
              </a:br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business case</a:t>
              </a:r>
            </a:p>
          </p:txBody>
        </p:sp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C3DD1236-46E0-4116-9EFC-E6A81D8702C5}"/>
                </a:ext>
              </a:extLst>
            </p:cNvPr>
            <p:cNvGrpSpPr/>
            <p:nvPr/>
          </p:nvGrpSpPr>
          <p:grpSpPr>
            <a:xfrm rot="16200000">
              <a:off x="3140532" y="1604370"/>
              <a:ext cx="197618" cy="453304"/>
              <a:chOff x="559625" y="2541842"/>
              <a:chExt cx="197618" cy="453304"/>
            </a:xfrm>
            <a:solidFill>
              <a:schemeClr val="accent3"/>
            </a:solidFill>
          </p:grpSpPr>
          <p:sp>
            <p:nvSpPr>
              <p:cNvPr id="697" name="Diamond 696">
                <a:extLst>
                  <a:ext uri="{FF2B5EF4-FFF2-40B4-BE49-F238E27FC236}">
                    <a16:creationId xmlns:a16="http://schemas.microsoft.com/office/drawing/2014/main" id="{7CF4E6B3-0CF7-40D9-A020-C9B6933C4D1E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01DA950E-9E3E-4B97-9C22-ED60DDCC8F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E4D39A3-1BFB-422C-A5FA-DEEFBD1FD530}"/>
                </a:ext>
              </a:extLst>
            </p:cNvPr>
            <p:cNvSpPr/>
            <p:nvPr/>
          </p:nvSpPr>
          <p:spPr>
            <a:xfrm>
              <a:off x="1870763" y="1569411"/>
              <a:ext cx="11360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Segoe UI Semibold"/>
                </a:rPr>
                <a:t>Migration plan</a:t>
              </a:r>
            </a:p>
          </p:txBody>
        </p:sp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93D44443-FCE6-4610-92E9-52F83E61ACCA}"/>
                </a:ext>
              </a:extLst>
            </p:cNvPr>
            <p:cNvGrpSpPr/>
            <p:nvPr/>
          </p:nvGrpSpPr>
          <p:grpSpPr>
            <a:xfrm rot="5400000" flipH="1">
              <a:off x="6462852" y="1604370"/>
              <a:ext cx="197618" cy="453304"/>
              <a:chOff x="559625" y="2541842"/>
              <a:chExt cx="197618" cy="453304"/>
            </a:xfrm>
            <a:solidFill>
              <a:srgbClr val="00BEDE"/>
            </a:solidFill>
          </p:grpSpPr>
          <p:sp>
            <p:nvSpPr>
              <p:cNvPr id="701" name="Diamond 700">
                <a:extLst>
                  <a:ext uri="{FF2B5EF4-FFF2-40B4-BE49-F238E27FC236}">
                    <a16:creationId xmlns:a16="http://schemas.microsoft.com/office/drawing/2014/main" id="{8F8917B3-A3E3-4980-95E3-FD46027BF199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936CBD5B-6A9A-4D64-B667-B247C5E1D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AFD143F8-8A0E-475E-ABC7-D19C1B4D724E}"/>
                </a:ext>
              </a:extLst>
            </p:cNvPr>
            <p:cNvSpPr/>
            <p:nvPr/>
          </p:nvSpPr>
          <p:spPr>
            <a:xfrm>
              <a:off x="6828843" y="1569411"/>
              <a:ext cx="11360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Segoe UI Semibold"/>
                </a:rPr>
                <a:t>Technical skilling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98CF7545-E5DC-41FE-97E4-DBB3705C5C78}"/>
                </a:ext>
              </a:extLst>
            </p:cNvPr>
            <p:cNvSpPr/>
            <p:nvPr/>
          </p:nvSpPr>
          <p:spPr>
            <a:xfrm>
              <a:off x="6563886" y="3578982"/>
              <a:ext cx="13640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Migration execution</a:t>
              </a: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15F747A0-7C55-4C80-B8D9-2B5A1F7BFA95}"/>
                </a:ext>
              </a:extLst>
            </p:cNvPr>
            <p:cNvGrpSpPr/>
            <p:nvPr/>
          </p:nvGrpSpPr>
          <p:grpSpPr>
            <a:xfrm>
              <a:off x="7145916" y="4162457"/>
              <a:ext cx="197618" cy="453304"/>
              <a:chOff x="559625" y="2541842"/>
              <a:chExt cx="197618" cy="45330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18" name="Diamond 717">
                <a:extLst>
                  <a:ext uri="{FF2B5EF4-FFF2-40B4-BE49-F238E27FC236}">
                    <a16:creationId xmlns:a16="http://schemas.microsoft.com/office/drawing/2014/main" id="{18406F18-9EB6-4FFC-A896-4C307200A5A6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DCF10A8-9CD3-4300-8862-32BE991774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825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EB4C245D-82D9-4CC0-B1EE-57BA543B870B}"/>
                </a:ext>
              </a:extLst>
            </p:cNvPr>
            <p:cNvSpPr/>
            <p:nvPr/>
          </p:nvSpPr>
          <p:spPr>
            <a:xfrm>
              <a:off x="8096742" y="1221852"/>
              <a:ext cx="25981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Security and compliance</a:t>
              </a:r>
            </a:p>
          </p:txBody>
        </p: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CF3F6B04-A377-4765-9EE3-A702B4550389}"/>
                </a:ext>
              </a:extLst>
            </p:cNvPr>
            <p:cNvGrpSpPr/>
            <p:nvPr/>
          </p:nvGrpSpPr>
          <p:grpSpPr>
            <a:xfrm>
              <a:off x="9046082" y="1571424"/>
              <a:ext cx="197618" cy="453304"/>
              <a:chOff x="559625" y="2541842"/>
              <a:chExt cx="197618" cy="453304"/>
            </a:xfrm>
          </p:grpSpPr>
          <p:sp>
            <p:nvSpPr>
              <p:cNvPr id="724" name="Diamond 723">
                <a:extLst>
                  <a:ext uri="{FF2B5EF4-FFF2-40B4-BE49-F238E27FC236}">
                    <a16:creationId xmlns:a16="http://schemas.microsoft.com/office/drawing/2014/main" id="{CDABE6F7-2C88-452E-B783-FBEE1672E7A4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1ABF3A2F-A8A9-4A41-B007-E6A7BA6F68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825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E4660DB1-B0F7-42B3-B1D1-978D14D851A5}"/>
                </a:ext>
              </a:extLst>
            </p:cNvPr>
            <p:cNvGrpSpPr/>
            <p:nvPr/>
          </p:nvGrpSpPr>
          <p:grpSpPr>
            <a:xfrm rot="16200000">
              <a:off x="9986259" y="3695359"/>
              <a:ext cx="197618" cy="453304"/>
              <a:chOff x="559625" y="2541842"/>
              <a:chExt cx="197618" cy="453304"/>
            </a:xfrm>
          </p:grpSpPr>
          <p:sp>
            <p:nvSpPr>
              <p:cNvPr id="727" name="Diamond 726">
                <a:extLst>
                  <a:ext uri="{FF2B5EF4-FFF2-40B4-BE49-F238E27FC236}">
                    <a16:creationId xmlns:a16="http://schemas.microsoft.com/office/drawing/2014/main" id="{4A670FFC-E354-41AA-95E9-67316F567253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5A83658-0737-4160-83F0-9F7B86DAF4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1929A828-F719-4A30-89D9-5C4D0D6DDD70}"/>
                </a:ext>
              </a:extLst>
            </p:cNvPr>
            <p:cNvSpPr/>
            <p:nvPr/>
          </p:nvSpPr>
          <p:spPr>
            <a:xfrm>
              <a:off x="9096834" y="4091918"/>
              <a:ext cx="1064654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Cloud operations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2A55A2EE-CBA0-4FD0-933D-2661BDF81AE3}"/>
                </a:ext>
              </a:extLst>
            </p:cNvPr>
            <p:cNvGrpSpPr/>
            <p:nvPr/>
          </p:nvGrpSpPr>
          <p:grpSpPr>
            <a:xfrm rot="16200000">
              <a:off x="5213632" y="3691005"/>
              <a:ext cx="197618" cy="462013"/>
              <a:chOff x="559625" y="2533133"/>
              <a:chExt cx="197618" cy="462013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31" name="Diamond 730">
                <a:extLst>
                  <a:ext uri="{FF2B5EF4-FFF2-40B4-BE49-F238E27FC236}">
                    <a16:creationId xmlns:a16="http://schemas.microsoft.com/office/drawing/2014/main" id="{C6603EBA-3973-49BB-87E1-FF19BADB4128}"/>
                  </a:ext>
                </a:extLst>
              </p:cNvPr>
              <p:cNvSpPr/>
              <p:nvPr/>
            </p:nvSpPr>
            <p:spPr>
              <a:xfrm>
                <a:off x="559625" y="2533133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81B7819E-C168-49FF-BBA2-0DF82FDDC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6E7A410C-861F-4087-8B97-58822C15268A}"/>
                </a:ext>
              </a:extLst>
            </p:cNvPr>
            <p:cNvSpPr/>
            <p:nvPr/>
          </p:nvSpPr>
          <p:spPr>
            <a:xfrm>
              <a:off x="4242453" y="3642573"/>
              <a:ext cx="849908" cy="530435"/>
            </a:xfrm>
            <a:prstGeom prst="rect">
              <a:avLst/>
            </a:prstGeom>
          </p:spPr>
          <p:txBody>
            <a:bodyPr vert="horz" wrap="square" anchor="ctr">
              <a:noAutofit/>
            </a:bodyPr>
            <a:lstStyle/>
            <a:p>
              <a:pPr lvl="0" algn="r"/>
              <a:r>
                <a:rPr lang="en-US" sz="1400" dirty="0">
                  <a:solidFill>
                    <a:srgbClr val="0078D4"/>
                  </a:solidFill>
                  <a:latin typeface="+mj-lt"/>
                </a:rPr>
                <a:t>Landing zone</a:t>
              </a: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A737712-9C16-4956-AC47-9A2A2D0FAD31}"/>
                </a:ext>
              </a:extLst>
            </p:cNvPr>
            <p:cNvSpPr/>
            <p:nvPr/>
          </p:nvSpPr>
          <p:spPr>
            <a:xfrm rot="10800000" flipV="1">
              <a:off x="3463605" y="5514981"/>
              <a:ext cx="790344" cy="772722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7" name="Freeform 16">
              <a:extLst>
                <a:ext uri="{FF2B5EF4-FFF2-40B4-BE49-F238E27FC236}">
                  <a16:creationId xmlns:a16="http://schemas.microsoft.com/office/drawing/2014/main" id="{27BAFC92-3540-4344-ADB9-166CAFB0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767" y="5532907"/>
              <a:ext cx="769114" cy="641234"/>
            </a:xfrm>
            <a:custGeom>
              <a:avLst/>
              <a:gdLst>
                <a:gd name="T0" fmla="*/ 64 w 64"/>
                <a:gd name="T1" fmla="*/ 62 h 62"/>
                <a:gd name="T2" fmla="*/ 64 w 64"/>
                <a:gd name="T3" fmla="*/ 0 h 62"/>
                <a:gd name="T4" fmla="*/ 0 w 64"/>
                <a:gd name="T5" fmla="*/ 0 h 62"/>
                <a:gd name="T6" fmla="*/ 0 w 64"/>
                <a:gd name="T7" fmla="*/ 60 h 62"/>
                <a:gd name="T8" fmla="*/ 0 w 64"/>
                <a:gd name="T9" fmla="*/ 62 h 62"/>
                <a:gd name="T10" fmla="*/ 64 w 64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2">
                  <a:moveTo>
                    <a:pt x="64" y="62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lnTo>
                    <a:pt x="64" y="6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Workload owner</a:t>
              </a:r>
              <a:br>
                <a:rPr lang="en-US" sz="950"/>
              </a:br>
              <a:r>
                <a:rPr lang="en-US" sz="950"/>
                <a:t>buy-in or alignment</a:t>
              </a: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9E11929-F9F4-43FD-A38D-883013AB6343}"/>
                </a:ext>
              </a:extLst>
            </p:cNvPr>
            <p:cNvSpPr/>
            <p:nvPr/>
          </p:nvSpPr>
          <p:spPr>
            <a:xfrm rot="10800000" flipH="1" flipV="1">
              <a:off x="5554699" y="4438330"/>
              <a:ext cx="783276" cy="952893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13" name="Rectangle 18">
              <a:extLst>
                <a:ext uri="{FF2B5EF4-FFF2-40B4-BE49-F238E27FC236}">
                  <a16:creationId xmlns:a16="http://schemas.microsoft.com/office/drawing/2014/main" id="{6C795D14-AF47-4C90-B59D-22325C22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021" y="4610889"/>
              <a:ext cx="7760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>
                  <a:solidFill>
                    <a:schemeClr val="bg1"/>
                  </a:solidFill>
                </a:rPr>
                <a:t>Cost management</a:t>
              </a: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AB4AE8E-60C0-4969-8093-BAC95953EFE2}"/>
                </a:ext>
              </a:extLst>
            </p:cNvPr>
            <p:cNvSpPr/>
            <p:nvPr/>
          </p:nvSpPr>
          <p:spPr>
            <a:xfrm rot="10800000" flipH="1">
              <a:off x="8133138" y="2011807"/>
              <a:ext cx="783276" cy="770768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rgbClr val="8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8" name="Rectangle 17">
              <a:extLst>
                <a:ext uri="{FF2B5EF4-FFF2-40B4-BE49-F238E27FC236}">
                  <a16:creationId xmlns:a16="http://schemas.microsoft.com/office/drawing/2014/main" id="{1F057244-6745-47FB-8AD4-D0A8B31C2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698" y="2220094"/>
              <a:ext cx="7937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1" algn="ctr" fontAlgn="auto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>
                  <a:tab pos="225425" algn="l"/>
                </a:tabLst>
                <a:defRPr/>
              </a:pPr>
              <a:r>
                <a:rPr lang="en-US" sz="950"/>
                <a:t>Infrastructure security</a:t>
              </a: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F209FF7-21CD-4F41-8F8C-A08CEABE8E18}"/>
                </a:ext>
              </a:extLst>
            </p:cNvPr>
            <p:cNvSpPr/>
            <p:nvPr/>
          </p:nvSpPr>
          <p:spPr>
            <a:xfrm rot="10800000">
              <a:off x="10321266" y="2011808"/>
              <a:ext cx="783276" cy="786146"/>
            </a:xfrm>
            <a:custGeom>
              <a:avLst/>
              <a:gdLst>
                <a:gd name="connsiteX0" fmla="*/ 632947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632947 w 875635"/>
                <a:gd name="connsiteY10" fmla="*/ 906431 h 906431"/>
                <a:gd name="connsiteX0" fmla="*/ 738884 w 875635"/>
                <a:gd name="connsiteY0" fmla="*/ 906431 h 906431"/>
                <a:gd name="connsiteX1" fmla="*/ 389660 w 875635"/>
                <a:gd name="connsiteY1" fmla="*/ 906431 h 906431"/>
                <a:gd name="connsiteX2" fmla="*/ 0 w 875635"/>
                <a:gd name="connsiteY2" fmla="*/ 516771 h 906431"/>
                <a:gd name="connsiteX3" fmla="*/ 2 w 875635"/>
                <a:gd name="connsiteY3" fmla="*/ 516771 h 906431"/>
                <a:gd name="connsiteX4" fmla="*/ 3684 w 875635"/>
                <a:gd name="connsiteY4" fmla="*/ 498528 h 906431"/>
                <a:gd name="connsiteX5" fmla="*/ 2 w 875635"/>
                <a:gd name="connsiteY5" fmla="*/ 480288 h 906431"/>
                <a:gd name="connsiteX6" fmla="*/ 2 w 875635"/>
                <a:gd name="connsiteY6" fmla="*/ 242688 h 906431"/>
                <a:gd name="connsiteX7" fmla="*/ 779321 w 875635"/>
                <a:gd name="connsiteY7" fmla="*/ 0 h 906431"/>
                <a:gd name="connsiteX8" fmla="*/ 779321 w 875635"/>
                <a:gd name="connsiteY8" fmla="*/ 127111 h 906431"/>
                <a:gd name="connsiteX9" fmla="*/ 875635 w 875635"/>
                <a:gd name="connsiteY9" fmla="*/ 127111 h 906431"/>
                <a:gd name="connsiteX10" fmla="*/ 738884 w 875635"/>
                <a:gd name="connsiteY10" fmla="*/ 906431 h 906431"/>
                <a:gd name="connsiteX0" fmla="*/ 738884 w 779321"/>
                <a:gd name="connsiteY0" fmla="*/ 906431 h 906431"/>
                <a:gd name="connsiteX1" fmla="*/ 389660 w 779321"/>
                <a:gd name="connsiteY1" fmla="*/ 906431 h 906431"/>
                <a:gd name="connsiteX2" fmla="*/ 0 w 779321"/>
                <a:gd name="connsiteY2" fmla="*/ 516771 h 906431"/>
                <a:gd name="connsiteX3" fmla="*/ 2 w 779321"/>
                <a:gd name="connsiteY3" fmla="*/ 516771 h 906431"/>
                <a:gd name="connsiteX4" fmla="*/ 3684 w 779321"/>
                <a:gd name="connsiteY4" fmla="*/ 498528 h 906431"/>
                <a:gd name="connsiteX5" fmla="*/ 2 w 779321"/>
                <a:gd name="connsiteY5" fmla="*/ 480288 h 906431"/>
                <a:gd name="connsiteX6" fmla="*/ 2 w 779321"/>
                <a:gd name="connsiteY6" fmla="*/ 242688 h 906431"/>
                <a:gd name="connsiteX7" fmla="*/ 779321 w 779321"/>
                <a:gd name="connsiteY7" fmla="*/ 0 h 906431"/>
                <a:gd name="connsiteX8" fmla="*/ 779321 w 779321"/>
                <a:gd name="connsiteY8" fmla="*/ 127111 h 906431"/>
                <a:gd name="connsiteX9" fmla="*/ 738884 w 779321"/>
                <a:gd name="connsiteY9" fmla="*/ 906431 h 906431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115577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37518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79321"/>
                <a:gd name="connsiteY0" fmla="*/ 779320 h 779320"/>
                <a:gd name="connsiteX1" fmla="*/ 389660 w 779321"/>
                <a:gd name="connsiteY1" fmla="*/ 779320 h 779320"/>
                <a:gd name="connsiteX2" fmla="*/ 0 w 779321"/>
                <a:gd name="connsiteY2" fmla="*/ 389660 h 779320"/>
                <a:gd name="connsiteX3" fmla="*/ 2 w 779321"/>
                <a:gd name="connsiteY3" fmla="*/ 389660 h 779320"/>
                <a:gd name="connsiteX4" fmla="*/ 3684 w 779321"/>
                <a:gd name="connsiteY4" fmla="*/ 371417 h 779320"/>
                <a:gd name="connsiteX5" fmla="*/ 2 w 779321"/>
                <a:gd name="connsiteY5" fmla="*/ 353177 h 779320"/>
                <a:gd name="connsiteX6" fmla="*/ 2 w 779321"/>
                <a:gd name="connsiteY6" fmla="*/ 20791 h 779320"/>
                <a:gd name="connsiteX7" fmla="*/ 779321 w 779321"/>
                <a:gd name="connsiteY7" fmla="*/ 0 h 779320"/>
                <a:gd name="connsiteX8" fmla="*/ 738884 w 779321"/>
                <a:gd name="connsiteY8" fmla="*/ 779320 h 779320"/>
                <a:gd name="connsiteX0" fmla="*/ 738884 w 757019"/>
                <a:gd name="connsiteY0" fmla="*/ 779320 h 779320"/>
                <a:gd name="connsiteX1" fmla="*/ 389660 w 757019"/>
                <a:gd name="connsiteY1" fmla="*/ 779320 h 779320"/>
                <a:gd name="connsiteX2" fmla="*/ 0 w 757019"/>
                <a:gd name="connsiteY2" fmla="*/ 389660 h 779320"/>
                <a:gd name="connsiteX3" fmla="*/ 2 w 757019"/>
                <a:gd name="connsiteY3" fmla="*/ 389660 h 779320"/>
                <a:gd name="connsiteX4" fmla="*/ 3684 w 757019"/>
                <a:gd name="connsiteY4" fmla="*/ 371417 h 779320"/>
                <a:gd name="connsiteX5" fmla="*/ 2 w 757019"/>
                <a:gd name="connsiteY5" fmla="*/ 353177 h 779320"/>
                <a:gd name="connsiteX6" fmla="*/ 2 w 757019"/>
                <a:gd name="connsiteY6" fmla="*/ 20791 h 779320"/>
                <a:gd name="connsiteX7" fmla="*/ 757019 w 757019"/>
                <a:gd name="connsiteY7" fmla="*/ 0 h 779320"/>
                <a:gd name="connsiteX8" fmla="*/ 738884 w 757019"/>
                <a:gd name="connsiteY8" fmla="*/ 779320 h 779320"/>
                <a:gd name="connsiteX0" fmla="*/ 738884 w 751443"/>
                <a:gd name="connsiteY0" fmla="*/ 779320 h 779320"/>
                <a:gd name="connsiteX1" fmla="*/ 389660 w 751443"/>
                <a:gd name="connsiteY1" fmla="*/ 779320 h 779320"/>
                <a:gd name="connsiteX2" fmla="*/ 0 w 751443"/>
                <a:gd name="connsiteY2" fmla="*/ 389660 h 779320"/>
                <a:gd name="connsiteX3" fmla="*/ 2 w 751443"/>
                <a:gd name="connsiteY3" fmla="*/ 389660 h 779320"/>
                <a:gd name="connsiteX4" fmla="*/ 3684 w 751443"/>
                <a:gd name="connsiteY4" fmla="*/ 371417 h 779320"/>
                <a:gd name="connsiteX5" fmla="*/ 2 w 751443"/>
                <a:gd name="connsiteY5" fmla="*/ 353177 h 779320"/>
                <a:gd name="connsiteX6" fmla="*/ 2 w 751443"/>
                <a:gd name="connsiteY6" fmla="*/ 20791 h 779320"/>
                <a:gd name="connsiteX7" fmla="*/ 751443 w 751443"/>
                <a:gd name="connsiteY7" fmla="*/ 0 h 779320"/>
                <a:gd name="connsiteX8" fmla="*/ 738884 w 751443"/>
                <a:gd name="connsiteY8" fmla="*/ 779320 h 779320"/>
                <a:gd name="connsiteX0" fmla="*/ 738884 w 745974"/>
                <a:gd name="connsiteY0" fmla="*/ 768169 h 768169"/>
                <a:gd name="connsiteX1" fmla="*/ 389660 w 745974"/>
                <a:gd name="connsiteY1" fmla="*/ 768169 h 768169"/>
                <a:gd name="connsiteX2" fmla="*/ 0 w 745974"/>
                <a:gd name="connsiteY2" fmla="*/ 378509 h 768169"/>
                <a:gd name="connsiteX3" fmla="*/ 2 w 745974"/>
                <a:gd name="connsiteY3" fmla="*/ 378509 h 768169"/>
                <a:gd name="connsiteX4" fmla="*/ 3684 w 745974"/>
                <a:gd name="connsiteY4" fmla="*/ 360266 h 768169"/>
                <a:gd name="connsiteX5" fmla="*/ 2 w 745974"/>
                <a:gd name="connsiteY5" fmla="*/ 342026 h 768169"/>
                <a:gd name="connsiteX6" fmla="*/ 2 w 745974"/>
                <a:gd name="connsiteY6" fmla="*/ 9640 h 768169"/>
                <a:gd name="connsiteX7" fmla="*/ 745974 w 745974"/>
                <a:gd name="connsiteY7" fmla="*/ 0 h 768169"/>
                <a:gd name="connsiteX8" fmla="*/ 738884 w 745974"/>
                <a:gd name="connsiteY8" fmla="*/ 768169 h 768169"/>
                <a:gd name="connsiteX0" fmla="*/ 738884 w 745974"/>
                <a:gd name="connsiteY0" fmla="*/ 769680 h 769680"/>
                <a:gd name="connsiteX1" fmla="*/ 389660 w 745974"/>
                <a:gd name="connsiteY1" fmla="*/ 769680 h 769680"/>
                <a:gd name="connsiteX2" fmla="*/ 0 w 745974"/>
                <a:gd name="connsiteY2" fmla="*/ 380020 h 769680"/>
                <a:gd name="connsiteX3" fmla="*/ 2 w 745974"/>
                <a:gd name="connsiteY3" fmla="*/ 380020 h 769680"/>
                <a:gd name="connsiteX4" fmla="*/ 3684 w 745974"/>
                <a:gd name="connsiteY4" fmla="*/ 361777 h 769680"/>
                <a:gd name="connsiteX5" fmla="*/ 2 w 745974"/>
                <a:gd name="connsiteY5" fmla="*/ 343537 h 769680"/>
                <a:gd name="connsiteX6" fmla="*/ 2 w 745974"/>
                <a:gd name="connsiteY6" fmla="*/ 0 h 769680"/>
                <a:gd name="connsiteX7" fmla="*/ 745974 w 745974"/>
                <a:gd name="connsiteY7" fmla="*/ 1511 h 769680"/>
                <a:gd name="connsiteX8" fmla="*/ 738884 w 745974"/>
                <a:gd name="connsiteY8" fmla="*/ 769680 h 7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974" h="769680">
                  <a:moveTo>
                    <a:pt x="738884" y="769680"/>
                  </a:moveTo>
                  <a:lnTo>
                    <a:pt x="389660" y="769680"/>
                  </a:lnTo>
                  <a:cubicBezTo>
                    <a:pt x="174457" y="769680"/>
                    <a:pt x="0" y="595223"/>
                    <a:pt x="0" y="380020"/>
                  </a:cubicBezTo>
                  <a:lnTo>
                    <a:pt x="2" y="380020"/>
                  </a:lnTo>
                  <a:lnTo>
                    <a:pt x="3684" y="361777"/>
                  </a:lnTo>
                  <a:lnTo>
                    <a:pt x="2" y="343537"/>
                  </a:lnTo>
                  <a:lnTo>
                    <a:pt x="2" y="0"/>
                  </a:lnTo>
                  <a:lnTo>
                    <a:pt x="745974" y="1511"/>
                  </a:lnTo>
                  <a:cubicBezTo>
                    <a:pt x="743611" y="257567"/>
                    <a:pt x="741247" y="513624"/>
                    <a:pt x="738884" y="7696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82F62DEB-3E50-4AFB-BE9F-986B284DF814}"/>
                </a:ext>
              </a:extLst>
            </p:cNvPr>
            <p:cNvSpPr/>
            <p:nvPr/>
          </p:nvSpPr>
          <p:spPr>
            <a:xfrm>
              <a:off x="10341557" y="2217699"/>
              <a:ext cx="672949" cy="369332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>
                  <a:solidFill>
                    <a:schemeClr val="bg1"/>
                  </a:solidFill>
                </a:rPr>
                <a:t>Operations model</a:t>
              </a: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9AD1B9D-DE79-43C9-B456-44F7A8D8F964}"/>
                </a:ext>
              </a:extLst>
            </p:cNvPr>
            <p:cNvSpPr/>
            <p:nvPr/>
          </p:nvSpPr>
          <p:spPr>
            <a:xfrm rot="10800000">
              <a:off x="3465251" y="3426694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6A8A53DA-00FE-4A47-8D44-F714797A54DA}"/>
                </a:ext>
              </a:extLst>
            </p:cNvPr>
            <p:cNvSpPr/>
            <p:nvPr/>
          </p:nvSpPr>
          <p:spPr>
            <a:xfrm>
              <a:off x="3471355" y="3413179"/>
              <a:ext cx="785769" cy="396399"/>
            </a:xfrm>
            <a:prstGeom prst="rect">
              <a:avLst/>
            </a:prstGeom>
            <a:solidFill>
              <a:srgbClr val="9BFAFF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Financial analysis</a:t>
              </a: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B77987-37C0-407D-ADF1-F4BD32D8C64F}"/>
                </a:ext>
              </a:extLst>
            </p:cNvPr>
            <p:cNvSpPr/>
            <p:nvPr/>
          </p:nvSpPr>
          <p:spPr>
            <a:xfrm rot="10800000">
              <a:off x="3464925" y="3955100"/>
              <a:ext cx="779319" cy="328168"/>
            </a:xfrm>
            <a:custGeom>
              <a:avLst/>
              <a:gdLst>
                <a:gd name="connsiteX0" fmla="*/ 779318 w 779319"/>
                <a:gd name="connsiteY0" fmla="*/ 328168 h 328168"/>
                <a:gd name="connsiteX1" fmla="*/ 0 w 779319"/>
                <a:gd name="connsiteY1" fmla="*/ 328168 h 328168"/>
                <a:gd name="connsiteX2" fmla="*/ 0 w 779319"/>
                <a:gd name="connsiteY2" fmla="*/ 0 h 328168"/>
                <a:gd name="connsiteX3" fmla="*/ 779319 w 779319"/>
                <a:gd name="connsiteY3" fmla="*/ 0 h 328168"/>
                <a:gd name="connsiteX4" fmla="*/ 779318 w 779319"/>
                <a:gd name="connsiteY4" fmla="*/ 328168 h 32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319" h="328168">
                  <a:moveTo>
                    <a:pt x="779318" y="328168"/>
                  </a:moveTo>
                  <a:lnTo>
                    <a:pt x="0" y="328168"/>
                  </a:lnTo>
                  <a:lnTo>
                    <a:pt x="0" y="0"/>
                  </a:lnTo>
                  <a:lnTo>
                    <a:pt x="779319" y="0"/>
                  </a:lnTo>
                  <a:lnTo>
                    <a:pt x="779318" y="328168"/>
                  </a:lnTo>
                  <a:close/>
                </a:path>
              </a:pathLst>
            </a:custGeom>
            <a:solidFill>
              <a:srgbClr val="B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E0039288-B235-4294-AE95-67CF93FA1816}"/>
                </a:ext>
              </a:extLst>
            </p:cNvPr>
            <p:cNvSpPr/>
            <p:nvPr/>
          </p:nvSpPr>
          <p:spPr>
            <a:xfrm>
              <a:off x="3471028" y="3840579"/>
              <a:ext cx="782921" cy="438813"/>
            </a:xfrm>
            <a:prstGeom prst="rect">
              <a:avLst/>
            </a:prstGeom>
            <a:solidFill>
              <a:srgbClr val="9BFAFF"/>
            </a:solidFill>
          </p:spPr>
          <p:txBody>
            <a:bodyPr wrap="square" lIns="0" tIns="0" rIns="0" bIns="0" anchor="ctr">
              <a:noAutofit/>
            </a:bodyPr>
            <a:lstStyle/>
            <a:p>
              <a:pPr marL="0" lvl="1" algn="ctr">
                <a:spcBef>
                  <a:spcPts val="100"/>
                </a:spcBef>
                <a:spcAft>
                  <a:spcPts val="200"/>
                </a:spcAft>
                <a:tabLst>
                  <a:tab pos="225425" algn="l"/>
                </a:tabLst>
              </a:pPr>
              <a:r>
                <a:rPr lang="en-US" sz="950"/>
                <a:t>Migration strategy</a:t>
              </a: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0506AD1-063A-4D9F-A01D-08014DD2FF5B}"/>
                </a:ext>
              </a:extLst>
            </p:cNvPr>
            <p:cNvGrpSpPr/>
            <p:nvPr/>
          </p:nvGrpSpPr>
          <p:grpSpPr>
            <a:xfrm rot="16200000">
              <a:off x="3123897" y="3555116"/>
              <a:ext cx="197618" cy="453304"/>
              <a:chOff x="559625" y="2541842"/>
              <a:chExt cx="197618" cy="453304"/>
            </a:xfrm>
            <a:solidFill>
              <a:srgbClr val="9BFAFF"/>
            </a:solidFill>
          </p:grpSpPr>
          <p:sp>
            <p:nvSpPr>
              <p:cNvPr id="269" name="Diamond 268">
                <a:extLst>
                  <a:ext uri="{FF2B5EF4-FFF2-40B4-BE49-F238E27FC236}">
                    <a16:creationId xmlns:a16="http://schemas.microsoft.com/office/drawing/2014/main" id="{CAB82B11-7032-4F51-A137-E689799A945E}"/>
                  </a:ext>
                </a:extLst>
              </p:cNvPr>
              <p:cNvSpPr/>
              <p:nvPr/>
            </p:nvSpPr>
            <p:spPr>
              <a:xfrm>
                <a:off x="559625" y="2541842"/>
                <a:ext cx="197618" cy="183974"/>
              </a:xfrm>
              <a:prstGeom prst="diamond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2000">
                  <a:solidFill>
                    <a:schemeClr val="accent3"/>
                  </a:solidFill>
                  <a:latin typeface="+mj-lt"/>
                </a:endParaRPr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9675568-FD5E-4BDF-B3C7-27975DDB7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34" y="2694682"/>
                <a:ext cx="3076" cy="300464"/>
              </a:xfrm>
              <a:prstGeom prst="line">
                <a:avLst/>
              </a:prstGeom>
              <a:grpFill/>
              <a:ln w="19050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55C08-B173-4F64-8314-1B2CBC6E4584}"/>
                </a:ext>
              </a:extLst>
            </p:cNvPr>
            <p:cNvSpPr txBox="1"/>
            <p:nvPr/>
          </p:nvSpPr>
          <p:spPr>
            <a:xfrm>
              <a:off x="8464596" y="6128076"/>
              <a:ext cx="4366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8D4"/>
                  </a:solidFill>
                  <a:latin typeface="Segoe UI Light (Headings)"/>
                  <a:ea typeface="+mn-ea"/>
                  <a:cs typeface="+mn-cs"/>
                </a:rPr>
                <a:t>Drawn from 100s of engagements by FastTrack </a:t>
              </a:r>
              <a:r>
                <a:rPr lang="en-US" sz="1400" dirty="0">
                  <a:solidFill>
                    <a:srgbClr val="FFFFFF"/>
                  </a:solidFill>
                  <a:latin typeface="Segoe UI Light (Headings)"/>
                  <a:ea typeface="+mn-ea"/>
                  <a:cs typeface="+mn-cs"/>
                </a:rPr>
                <a:t>for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2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F112B7-B80B-4733-B59A-A289EE01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89" y="370450"/>
            <a:ext cx="10010775" cy="554038"/>
          </a:xfrm>
        </p:spPr>
        <p:txBody>
          <a:bodyPr lIns="91440"/>
          <a:lstStyle/>
          <a:p>
            <a:r>
              <a:rPr lang="en-US" sz="4000" dirty="0">
                <a:latin typeface="Segoe UI Light (Headings)"/>
              </a:rPr>
              <a:t>Key Learnings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C4BC3E-C6C8-4734-9465-EBB8F6F55329}"/>
              </a:ext>
            </a:extLst>
          </p:cNvPr>
          <p:cNvGrpSpPr/>
          <p:nvPr/>
        </p:nvGrpSpPr>
        <p:grpSpPr>
          <a:xfrm>
            <a:off x="5724631" y="1171100"/>
            <a:ext cx="747738" cy="718966"/>
            <a:chOff x="465446" y="1309646"/>
            <a:chExt cx="978658" cy="978656"/>
          </a:xfrm>
        </p:grpSpPr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6AA85389-9B44-46E7-81AD-36C89884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446" y="130964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89F0DA1-637F-4B9E-B05B-75379C1E5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38" y="1402598"/>
              <a:ext cx="792266" cy="792748"/>
              <a:chOff x="7031508" y="6183938"/>
              <a:chExt cx="899321" cy="899315"/>
            </a:xfrm>
          </p:grpSpPr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20C9AADD-2878-4B0E-9054-1C6622EE0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4" y="6183938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70AEFB27-E798-4B7C-A038-EA3690D3D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08" y="6183938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294DBD9-303A-4689-8C03-1B56A2424F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1370556"/>
            <a:ext cx="4883049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What does success look like?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D8025-CB6F-4D9C-99CF-38DF9F75351C}"/>
              </a:ext>
            </a:extLst>
          </p:cNvPr>
          <p:cNvGrpSpPr/>
          <p:nvPr/>
        </p:nvGrpSpPr>
        <p:grpSpPr>
          <a:xfrm>
            <a:off x="5724631" y="2217380"/>
            <a:ext cx="747738" cy="718966"/>
            <a:chOff x="465446" y="2355926"/>
            <a:chExt cx="978658" cy="978656"/>
          </a:xfrm>
        </p:grpSpPr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A4A084C4-F2FF-40B7-9F4D-34E0A2176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65446" y="235592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ACE5A71-2F32-44F8-8B88-E55A9A123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2448880"/>
              <a:ext cx="792260" cy="792748"/>
              <a:chOff x="7031510" y="6183940"/>
              <a:chExt cx="899315" cy="899315"/>
            </a:xfrm>
          </p:grpSpPr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DC4DAF2C-A165-4877-9AD0-5C3EB4326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24E652EB-A5EA-4CD7-B741-B36FC1786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0082430-2362-4C13-B767-4D7F6AEB71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2431940"/>
            <a:ext cx="6883557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Involve the Business at every step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3C20FD-8B74-480C-A2C5-F2F5BC3BF1A7}"/>
              </a:ext>
            </a:extLst>
          </p:cNvPr>
          <p:cNvGrpSpPr/>
          <p:nvPr/>
        </p:nvGrpSpPr>
        <p:grpSpPr>
          <a:xfrm>
            <a:off x="5724631" y="3263660"/>
            <a:ext cx="747738" cy="718966"/>
            <a:chOff x="465446" y="3402206"/>
            <a:chExt cx="978658" cy="978656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CFCF2AAD-CA7F-44A6-BD00-A0871B8D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65446" y="340220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A516BBD-C5D8-4DF9-8BF9-A83BEC05E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3495160"/>
              <a:ext cx="792260" cy="792748"/>
              <a:chOff x="7031510" y="6183940"/>
              <a:chExt cx="899315" cy="899315"/>
            </a:xfrm>
          </p:grpSpPr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B93AC441-AD0F-4037-A18A-208042DA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0F2C2A87-C4D0-4C5B-B5B3-CEBE71E5B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32FB821-05BB-41A8-9753-A5120F09D8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3455405"/>
            <a:ext cx="682995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Script and Automate where you can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F21DD-9116-4415-8B26-E5A0A7DA895C}"/>
              </a:ext>
            </a:extLst>
          </p:cNvPr>
          <p:cNvGrpSpPr/>
          <p:nvPr/>
        </p:nvGrpSpPr>
        <p:grpSpPr>
          <a:xfrm>
            <a:off x="5724631" y="4309940"/>
            <a:ext cx="747738" cy="718966"/>
            <a:chOff x="465446" y="4448486"/>
            <a:chExt cx="978658" cy="978656"/>
          </a:xfrm>
        </p:grpSpPr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ACDA114B-AA27-48B0-A44B-DCBD5FCC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446" y="444848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6340F90-13F1-431E-A306-28D4A3627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645" y="4541440"/>
              <a:ext cx="792260" cy="792748"/>
              <a:chOff x="7031510" y="6183940"/>
              <a:chExt cx="899315" cy="899315"/>
            </a:xfrm>
          </p:grpSpPr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08D92DC1-C924-4516-AA03-5C6CD8AB0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F99155E0-0E1B-4EC5-B5F1-CBA3D7A05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7D79C10-81C6-449D-8DEA-9944CE581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4485342"/>
            <a:ext cx="688497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Choose the right tools for the job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8D714-6F49-42DF-AAA0-966E7F4658DD}"/>
              </a:ext>
            </a:extLst>
          </p:cNvPr>
          <p:cNvGrpSpPr/>
          <p:nvPr/>
        </p:nvGrpSpPr>
        <p:grpSpPr>
          <a:xfrm>
            <a:off x="5724626" y="5356220"/>
            <a:ext cx="747738" cy="718966"/>
            <a:chOff x="510255" y="5565456"/>
            <a:chExt cx="978658" cy="9786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FB349C9-1844-4BAC-A499-A14133FC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0255" y="5565456"/>
              <a:ext cx="978658" cy="978656"/>
            </a:xfrm>
            <a:prstGeom prst="flowChartConnector">
              <a:avLst/>
            </a:prstGeom>
            <a:solidFill>
              <a:srgbClr val="243A5E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kern="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B5FBB5C-AC7E-46EF-A6F5-05AFE4A9C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454" y="5658410"/>
              <a:ext cx="792260" cy="792748"/>
              <a:chOff x="7031510" y="6183940"/>
              <a:chExt cx="899315" cy="899315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C069F2C4-2FC9-4894-A06D-5BDFE2A67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FD4226CB-DA46-430E-BEAB-022AC3D04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DF4F54C-C1D0-41FC-88E4-47847D6FAC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6720952" y="5552076"/>
            <a:ext cx="688497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SzPct val="90000"/>
              <a:defRPr/>
            </a:pPr>
            <a:r>
              <a:rPr lang="en-US" sz="2000" dirty="0">
                <a:ln w="3175">
                  <a:noFill/>
                </a:ln>
                <a:cs typeface="Segoe UI" pitchFamily="34" charset="0"/>
              </a:rPr>
              <a:t>Track and optimize spend</a:t>
            </a:r>
          </a:p>
        </p:txBody>
      </p:sp>
      <p:pic>
        <p:nvPicPr>
          <p:cNvPr id="18" name="Graphic 17" descr="Mining tools">
            <a:extLst>
              <a:ext uri="{FF2B5EF4-FFF2-40B4-BE49-F238E27FC236}">
                <a16:creationId xmlns:a16="http://schemas.microsoft.com/office/drawing/2014/main" id="{7F265824-AEFF-484A-8643-F3FB5367B6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4305" y="4455232"/>
            <a:ext cx="428380" cy="428380"/>
          </a:xfrm>
          <a:prstGeom prst="rect">
            <a:avLst/>
          </a:prstGeom>
        </p:spPr>
      </p:pic>
      <p:pic>
        <p:nvPicPr>
          <p:cNvPr id="20" name="Graphic 19" descr="Aspiration">
            <a:extLst>
              <a:ext uri="{FF2B5EF4-FFF2-40B4-BE49-F238E27FC236}">
                <a16:creationId xmlns:a16="http://schemas.microsoft.com/office/drawing/2014/main" id="{C967F766-DF46-43F6-9259-31BC4A45CD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2708" y="1264797"/>
            <a:ext cx="531573" cy="531573"/>
          </a:xfrm>
          <a:prstGeom prst="rect">
            <a:avLst/>
          </a:prstGeom>
        </p:spPr>
      </p:pic>
      <p:pic>
        <p:nvPicPr>
          <p:cNvPr id="25" name="Graphic 24" descr="Magic Wand Auto">
            <a:extLst>
              <a:ext uri="{FF2B5EF4-FFF2-40B4-BE49-F238E27FC236}">
                <a16:creationId xmlns:a16="http://schemas.microsoft.com/office/drawing/2014/main" id="{3A4870DF-E386-468B-9492-A05118EC39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4305" y="3414015"/>
            <a:ext cx="390556" cy="390556"/>
          </a:xfrm>
          <a:prstGeom prst="rect">
            <a:avLst/>
          </a:prstGeom>
        </p:spPr>
      </p:pic>
      <p:pic>
        <p:nvPicPr>
          <p:cNvPr id="28" name="Graphic 27" descr="Coins">
            <a:extLst>
              <a:ext uri="{FF2B5EF4-FFF2-40B4-BE49-F238E27FC236}">
                <a16:creationId xmlns:a16="http://schemas.microsoft.com/office/drawing/2014/main" id="{DE5FD8E9-B733-4D80-B944-FF4F78A851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4305" y="5513282"/>
            <a:ext cx="406679" cy="406679"/>
          </a:xfrm>
          <a:prstGeom prst="rect">
            <a:avLst/>
          </a:prstGeom>
        </p:spPr>
      </p:pic>
      <p:pic>
        <p:nvPicPr>
          <p:cNvPr id="30" name="Graphic 29" descr="Group of people">
            <a:extLst>
              <a:ext uri="{FF2B5EF4-FFF2-40B4-BE49-F238E27FC236}">
                <a16:creationId xmlns:a16="http://schemas.microsoft.com/office/drawing/2014/main" id="{FE8C1D89-DE3F-4CA8-B0CA-D2938EE2B1A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2443" y="2357718"/>
            <a:ext cx="430242" cy="430242"/>
          </a:xfrm>
          <a:prstGeom prst="rect">
            <a:avLst/>
          </a:prstGeom>
        </p:spPr>
      </p:pic>
      <p:pic>
        <p:nvPicPr>
          <p:cNvPr id="32" name="Graphic 31" descr="Classroom">
            <a:extLst>
              <a:ext uri="{FF2B5EF4-FFF2-40B4-BE49-F238E27FC236}">
                <a16:creationId xmlns:a16="http://schemas.microsoft.com/office/drawing/2014/main" id="{37AC5ED1-BC88-4557-BAA9-6084DBD3E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2936" y="2451769"/>
            <a:ext cx="2431843" cy="24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5" grpId="0"/>
      <p:bldP spid="141" grpId="0"/>
      <p:bldP spid="14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40074-9DBD-4F5E-8683-8C35C4F09744}"/>
              </a:ext>
            </a:extLst>
          </p:cNvPr>
          <p:cNvSpPr txBox="1"/>
          <p:nvPr/>
        </p:nvSpPr>
        <p:spPr>
          <a:xfrm>
            <a:off x="229456" y="297950"/>
            <a:ext cx="1173308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Scotland is the home of… </a:t>
            </a:r>
          </a:p>
        </p:txBody>
      </p:sp>
      <p:pic>
        <p:nvPicPr>
          <p:cNvPr id="1026" name="1d8839fb-3ee3-4287-b106-7813cdd98d60" descr="Image">
            <a:extLst>
              <a:ext uri="{FF2B5EF4-FFF2-40B4-BE49-F238E27FC236}">
                <a16:creationId xmlns:a16="http://schemas.microsoft.com/office/drawing/2014/main" id="{BC181E27-ECAD-497F-B0FF-962807EC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254496" y="1742702"/>
            <a:ext cx="5815584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01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F27-C1B1-4DFE-848D-B2A96EDB4A88}"/>
              </a:ext>
            </a:extLst>
          </p:cNvPr>
          <p:cNvSpPr/>
          <p:nvPr/>
        </p:nvSpPr>
        <p:spPr>
          <a:xfrm>
            <a:off x="780793" y="5680232"/>
            <a:ext cx="10630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367">
              <a:defRPr/>
            </a:pPr>
            <a:r>
              <a:rPr lang="en-US" sz="4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https://aka.ms/AzureAC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B24E-8B64-416C-9A64-77207FD2E9A7}"/>
              </a:ext>
            </a:extLst>
          </p:cNvPr>
          <p:cNvSpPr txBox="1"/>
          <p:nvPr/>
        </p:nvSpPr>
        <p:spPr>
          <a:xfrm>
            <a:off x="604058" y="205047"/>
            <a:ext cx="10196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Segoe UI Light (Headings)"/>
              </a:rPr>
              <a:t>Azure Architecture </a:t>
            </a:r>
            <a:r>
              <a:rPr lang="en-GB" sz="4400" dirty="0" err="1">
                <a:solidFill>
                  <a:schemeClr val="bg1"/>
                </a:solidFill>
                <a:latin typeface="Segoe UI Light (Headings)"/>
              </a:rPr>
              <a:t>Center</a:t>
            </a:r>
            <a:endParaRPr lang="en-GB" sz="4400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9" name="Graphic 8" descr="Architecture">
            <a:extLst>
              <a:ext uri="{FF2B5EF4-FFF2-40B4-BE49-F238E27FC236}">
                <a16:creationId xmlns:a16="http://schemas.microsoft.com/office/drawing/2014/main" id="{8D843295-48BA-4DC0-B014-D6D7DF51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83" y="1873134"/>
            <a:ext cx="2781993" cy="278199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260C0D9-26CA-41CF-BC95-A1AB1AF13FBC}"/>
              </a:ext>
            </a:extLst>
          </p:cNvPr>
          <p:cNvGrpSpPr/>
          <p:nvPr/>
        </p:nvGrpSpPr>
        <p:grpSpPr>
          <a:xfrm>
            <a:off x="0" y="6494753"/>
            <a:ext cx="12192000" cy="472960"/>
            <a:chOff x="0" y="6494753"/>
            <a:chExt cx="12192000" cy="4729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4125E45-971F-4239-BD0C-5B60D6B8EB46}"/>
                </a:ext>
              </a:extLst>
            </p:cNvPr>
            <p:cNvSpPr/>
            <p:nvPr/>
          </p:nvSpPr>
          <p:spPr>
            <a:xfrm>
              <a:off x="0" y="6494753"/>
              <a:ext cx="12192000" cy="361507"/>
            </a:xfrm>
            <a:prstGeom prst="rect">
              <a:avLst/>
            </a:prstGeom>
            <a:solidFill>
              <a:srgbClr val="007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814D60-1F81-42A3-A30A-661FE6841728}"/>
                </a:ext>
              </a:extLst>
            </p:cNvPr>
            <p:cNvSpPr txBox="1"/>
            <p:nvPr/>
          </p:nvSpPr>
          <p:spPr>
            <a:xfrm>
              <a:off x="9520101" y="6536826"/>
              <a:ext cx="2397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bold" charset="0"/>
                </a:rPr>
                <a:t>Microsoft Azure    </a:t>
              </a:r>
              <a:r>
                <a:rPr lang="en-US" sz="1100" b="0" i="0" kern="0" spc="-20" baseline="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|  @Techielass</a:t>
              </a:r>
              <a:endPara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endParaRPr>
            </a:p>
            <a:p>
              <a:endParaRPr lang="en-GB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5D65C9-3B39-489F-ABE2-CB80A8BC5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222" y="1459220"/>
            <a:ext cx="6414115" cy="3609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208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49BB-1BF2-4BB0-846A-CF44317E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12" y="435827"/>
            <a:ext cx="11018520" cy="947806"/>
          </a:xfrm>
        </p:spPr>
        <p:txBody>
          <a:bodyPr/>
          <a:lstStyle/>
          <a:p>
            <a:r>
              <a:rPr lang="en-US" sz="4710" spc="-100" dirty="0">
                <a:solidFill>
                  <a:srgbClr val="0078D4"/>
                </a:solidFill>
                <a:latin typeface="Segoe UI Light (Headings)"/>
              </a:rPr>
              <a:t>Azure migration center </a:t>
            </a:r>
            <a:br>
              <a:rPr lang="en-US" sz="4710" spc="-100" dirty="0">
                <a:solidFill>
                  <a:srgbClr val="0078D4"/>
                </a:solidFill>
                <a:latin typeface="Segoe UI Light (Headings)"/>
              </a:rPr>
            </a:br>
            <a:br>
              <a:rPr lang="en-US" sz="4710" spc="0" dirty="0">
                <a:solidFill>
                  <a:srgbClr val="0078D4"/>
                </a:solidFill>
                <a:latin typeface="Segoe UI Light (Headings)"/>
                <a:cs typeface="Segoe UI Semilight" panose="020B0402040204020203" pitchFamily="34" charset="0"/>
              </a:rPr>
            </a:br>
            <a:endParaRPr lang="en-US" sz="4710" spc="0" dirty="0">
              <a:solidFill>
                <a:srgbClr val="0078D4"/>
              </a:solidFill>
              <a:latin typeface="Segoe UI Light (Headings)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C1669-768D-4987-9622-2CF7C7DD5680}"/>
              </a:ext>
            </a:extLst>
          </p:cNvPr>
          <p:cNvSpPr txBox="1"/>
          <p:nvPr/>
        </p:nvSpPr>
        <p:spPr>
          <a:xfrm>
            <a:off x="7249907" y="5538063"/>
            <a:ext cx="443031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https://aka.ms/azurelive/migration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E2A3F2-E493-4876-81EA-0E5219F002FE}"/>
              </a:ext>
            </a:extLst>
          </p:cNvPr>
          <p:cNvSpPr txBox="1">
            <a:spLocks/>
          </p:cNvSpPr>
          <p:nvPr/>
        </p:nvSpPr>
        <p:spPr>
          <a:xfrm>
            <a:off x="225656" y="3914119"/>
            <a:ext cx="1644425" cy="5816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Migration journey and strategies</a:t>
            </a:r>
            <a:b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BE29D-BC4A-4DC5-850A-9F2FE859CC67}"/>
              </a:ext>
            </a:extLst>
          </p:cNvPr>
          <p:cNvSpPr txBox="1"/>
          <p:nvPr/>
        </p:nvSpPr>
        <p:spPr>
          <a:xfrm>
            <a:off x="376231" y="3133800"/>
            <a:ext cx="1527662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Guidance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410082-9EEE-40C3-8333-59CDCBF14565}"/>
              </a:ext>
            </a:extLst>
          </p:cNvPr>
          <p:cNvSpPr txBox="1">
            <a:spLocks/>
          </p:cNvSpPr>
          <p:nvPr/>
        </p:nvSpPr>
        <p:spPr>
          <a:xfrm>
            <a:off x="4674776" y="3914119"/>
            <a:ext cx="1828801" cy="193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Migration experts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1B76C-DF04-43E6-A339-6F1EF04EA37D}"/>
              </a:ext>
            </a:extLst>
          </p:cNvPr>
          <p:cNvSpPr txBox="1"/>
          <p:nvPr/>
        </p:nvSpPr>
        <p:spPr>
          <a:xfrm>
            <a:off x="4918214" y="3133800"/>
            <a:ext cx="1352037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Partners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D98B5B-C2AE-45C2-B012-8F63E932B96D}"/>
              </a:ext>
            </a:extLst>
          </p:cNvPr>
          <p:cNvSpPr txBox="1">
            <a:spLocks/>
          </p:cNvSpPr>
          <p:nvPr/>
        </p:nvSpPr>
        <p:spPr>
          <a:xfrm>
            <a:off x="2435267" y="3914119"/>
            <a:ext cx="1828800" cy="193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Right tools for the job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71587-FACF-49B1-A113-2BF825189EBC}"/>
              </a:ext>
            </a:extLst>
          </p:cNvPr>
          <p:cNvSpPr txBox="1"/>
          <p:nvPr/>
        </p:nvSpPr>
        <p:spPr>
          <a:xfrm>
            <a:off x="2927885" y="3133800"/>
            <a:ext cx="84356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Tools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4322C-0625-4891-A857-D3E3B316D1A9}"/>
              </a:ext>
            </a:extLst>
          </p:cNvPr>
          <p:cNvCxnSpPr/>
          <p:nvPr/>
        </p:nvCxnSpPr>
        <p:spPr>
          <a:xfrm>
            <a:off x="225655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9755A9-B331-4BD5-A6E1-16FAD097A325}"/>
              </a:ext>
            </a:extLst>
          </p:cNvPr>
          <p:cNvCxnSpPr/>
          <p:nvPr/>
        </p:nvCxnSpPr>
        <p:spPr>
          <a:xfrm>
            <a:off x="2435267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216454-D668-4E76-86BA-C7B04699532B}"/>
              </a:ext>
            </a:extLst>
          </p:cNvPr>
          <p:cNvCxnSpPr/>
          <p:nvPr/>
        </p:nvCxnSpPr>
        <p:spPr>
          <a:xfrm>
            <a:off x="4679831" y="3795881"/>
            <a:ext cx="1828800" cy="0"/>
          </a:xfrm>
          <a:prstGeom prst="line">
            <a:avLst/>
          </a:prstGeom>
          <a:noFill/>
          <a:ln w="19050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0E2C73C-0D67-41CA-BEA4-E157AE4A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13" y="1417114"/>
            <a:ext cx="4953604" cy="27878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1110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AAF17-7C18-4EDE-B739-F3F787E0C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151"/>
          <a:stretch/>
        </p:blipFill>
        <p:spPr>
          <a:xfrm>
            <a:off x="3955142" y="-500539"/>
            <a:ext cx="9906000" cy="74444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CA7CF7-5F0A-44E0-8C48-AC9FBA018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17" b="872"/>
          <a:stretch/>
        </p:blipFill>
        <p:spPr>
          <a:xfrm>
            <a:off x="6232949" y="841829"/>
            <a:ext cx="6473402" cy="43270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74E2EE-8ED4-4129-A704-EFDA61E20F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392" y="532193"/>
            <a:ext cx="2462213" cy="4431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Microsoft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C4B7A-A399-4CC6-9D1C-059E3A4C4C2D}"/>
              </a:ext>
            </a:extLst>
          </p:cNvPr>
          <p:cNvSpPr txBox="1"/>
          <p:nvPr/>
        </p:nvSpPr>
        <p:spPr>
          <a:xfrm>
            <a:off x="341611" y="1463610"/>
            <a:ext cx="4096442" cy="309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Hundreds of learning paths,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completely free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defTabSz="914367">
              <a:defRPr/>
            </a:pPr>
            <a:r>
              <a:rPr lang="en-US" sz="2000" dirty="0"/>
              <a:t>Step-by-step tutorials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Segoe UI"/>
              </a:rPr>
              <a:t>Browser-based interactive learning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environments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EF000"/>
                </a:solidFill>
                <a:latin typeface="Segoe UI"/>
                <a:hlinkClick r:id="rId5"/>
              </a:rPr>
              <a:t>https://aka.ms/azurelive/learn</a:t>
            </a:r>
            <a:r>
              <a:rPr lang="en-US" b="1" dirty="0">
                <a:solidFill>
                  <a:srgbClr val="FEF000"/>
                </a:solidFill>
                <a:latin typeface="Segoe UI"/>
              </a:rPr>
              <a:t> </a:t>
            </a:r>
            <a:endParaRPr lang="en-US" sz="2000" b="1" dirty="0">
              <a:solidFill>
                <a:srgbClr val="FEF000"/>
              </a:solidFill>
              <a:latin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DE44-037D-4826-9A30-8C85CF1D6D2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3912" y="277173"/>
            <a:ext cx="9144000" cy="855662"/>
          </a:xfrm>
        </p:spPr>
        <p:txBody>
          <a:bodyPr>
            <a:normAutofit fontScale="90000"/>
          </a:bodyPr>
          <a:lstStyle/>
          <a:p>
            <a:pPr algn="l"/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Thank you!</a:t>
            </a: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</a:b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Resources: </a:t>
            </a:r>
            <a:r>
              <a:rPr lang="en-GB" sz="3600" b="1" u="sng" dirty="0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https://aka.</a:t>
            </a:r>
            <a:r>
              <a:rPr lang="en-GB" sz="3600" b="1" u="sng">
                <a:solidFill>
                  <a:schemeClr val="accent1">
                    <a:lumMod val="75000"/>
                  </a:schemeClr>
                </a:solidFill>
                <a:latin typeface="Segoe UI Light (Headings)"/>
              </a:rPr>
              <a:t>ms/migrate-to-azure</a:t>
            </a:r>
            <a:endParaRPr lang="en-GB" sz="4400" b="1" u="sng" dirty="0">
              <a:solidFill>
                <a:schemeClr val="accent1">
                  <a:lumMod val="75000"/>
                </a:schemeClr>
              </a:solidFill>
              <a:latin typeface="Segoe UI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84ECB-07E2-4817-A4A0-7D3260E27AC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3912" y="1957105"/>
            <a:ext cx="9144000" cy="4260850"/>
          </a:xfrm>
        </p:spPr>
        <p:txBody>
          <a:bodyPr>
            <a:normAutofit/>
          </a:bodyPr>
          <a:lstStyle/>
          <a:p>
            <a:endParaRPr lang="en-GB" sz="32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marL="0" indent="0" algn="l">
              <a:buNone/>
            </a:pPr>
            <a:r>
              <a:rPr lang="en-GB" sz="2600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Sarah Lean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Senior Cloud Advocate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@Techielass </a:t>
            </a:r>
          </a:p>
          <a:p>
            <a:pPr marL="0" indent="0" algn="l">
              <a:buNone/>
            </a:pPr>
            <a: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  <a:t>www.techielass.com</a:t>
            </a:r>
            <a:br>
              <a:rPr lang="en-GB" sz="2600" i="1" dirty="0">
                <a:solidFill>
                  <a:schemeClr val="accent1">
                    <a:lumMod val="75000"/>
                  </a:schemeClr>
                </a:solidFill>
                <a:latin typeface="Segoe UI Semilight (Body)"/>
              </a:rPr>
            </a:br>
            <a:endParaRPr lang="en-GB" sz="26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26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26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3200" i="1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  <a:p>
            <a:pPr algn="l"/>
            <a:endParaRPr lang="en-GB" sz="3200" dirty="0">
              <a:solidFill>
                <a:schemeClr val="accent1">
                  <a:lumMod val="75000"/>
                </a:schemeClr>
              </a:solidFill>
              <a:latin typeface="Segoe UI Semilight (Body)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1DF587-C177-4663-A9C4-35BC77918C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567" y="2681555"/>
            <a:ext cx="4445433" cy="37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2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7538B703-A1B8-43DB-B764-D8F48DFC5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38400" y="1557456"/>
            <a:ext cx="7315200" cy="4317882"/>
            <a:chOff x="2438400" y="976431"/>
            <a:chExt cx="7315200" cy="431788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1C7E8F3-9295-4F23-8EF3-99F69C148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8233" y="1789113"/>
              <a:ext cx="6715534" cy="3357767"/>
            </a:xfrm>
            <a:custGeom>
              <a:avLst/>
              <a:gdLst>
                <a:gd name="connsiteX0" fmla="*/ 3357767 w 6715534"/>
                <a:gd name="connsiteY0" fmla="*/ 0 h 3357767"/>
                <a:gd name="connsiteX1" fmla="*/ 6715534 w 6715534"/>
                <a:gd name="connsiteY1" fmla="*/ 3357767 h 3357767"/>
                <a:gd name="connsiteX2" fmla="*/ 5445797 w 6715534"/>
                <a:gd name="connsiteY2" fmla="*/ 3357767 h 3357767"/>
                <a:gd name="connsiteX3" fmla="*/ 5435017 w 6715534"/>
                <a:gd name="connsiteY3" fmla="*/ 3144279 h 3357767"/>
                <a:gd name="connsiteX4" fmla="*/ 3357768 w 6715534"/>
                <a:gd name="connsiteY4" fmla="*/ 1269738 h 3357767"/>
                <a:gd name="connsiteX5" fmla="*/ 1280519 w 6715534"/>
                <a:gd name="connsiteY5" fmla="*/ 3144279 h 3357767"/>
                <a:gd name="connsiteX6" fmla="*/ 1269738 w 6715534"/>
                <a:gd name="connsiteY6" fmla="*/ 3357767 h 3357767"/>
                <a:gd name="connsiteX7" fmla="*/ 0 w 6715534"/>
                <a:gd name="connsiteY7" fmla="*/ 3357767 h 3357767"/>
                <a:gd name="connsiteX8" fmla="*/ 3357767 w 6715534"/>
                <a:gd name="connsiteY8" fmla="*/ 0 h 335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5534" h="3357767">
                  <a:moveTo>
                    <a:pt x="3357767" y="0"/>
                  </a:moveTo>
                  <a:cubicBezTo>
                    <a:pt x="5212211" y="0"/>
                    <a:pt x="6715534" y="1503323"/>
                    <a:pt x="6715534" y="3357767"/>
                  </a:cubicBezTo>
                  <a:lnTo>
                    <a:pt x="5445797" y="3357767"/>
                  </a:lnTo>
                  <a:lnTo>
                    <a:pt x="5435017" y="3144279"/>
                  </a:lnTo>
                  <a:cubicBezTo>
                    <a:pt x="5328089" y="2091377"/>
                    <a:pt x="4438881" y="1269738"/>
                    <a:pt x="3357768" y="1269738"/>
                  </a:cubicBezTo>
                  <a:cubicBezTo>
                    <a:pt x="2276655" y="1269738"/>
                    <a:pt x="1387446" y="2091377"/>
                    <a:pt x="1280519" y="3144279"/>
                  </a:cubicBezTo>
                  <a:lnTo>
                    <a:pt x="1269738" y="3357767"/>
                  </a:lnTo>
                  <a:lnTo>
                    <a:pt x="0" y="3357767"/>
                  </a:lnTo>
                  <a:cubicBezTo>
                    <a:pt x="0" y="1503323"/>
                    <a:pt x="1503323" y="0"/>
                    <a:pt x="335776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C7232E-41D7-439D-BA01-F21590592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928004"/>
              <a:ext cx="4038600" cy="2366309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BCC84BB-70CD-4433-A77F-66D0BD3C2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3012257"/>
              <a:ext cx="4114800" cy="2282056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409769-6EEE-45A0-8557-A4EC7D86D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577009" y="1045438"/>
              <a:ext cx="1371600" cy="3632072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A56332-1ED3-42AA-997A-B714F952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3411" y="976431"/>
              <a:ext cx="1515359" cy="3701079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itle 61">
            <a:extLst>
              <a:ext uri="{FF2B5EF4-FFF2-40B4-BE49-F238E27FC236}">
                <a16:creationId xmlns:a16="http://schemas.microsoft.com/office/drawing/2014/main" id="{4398088A-DF68-43E6-B869-38A13F75B913}"/>
              </a:ext>
            </a:extLst>
          </p:cNvPr>
          <p:cNvSpPr txBox="1">
            <a:spLocks/>
          </p:cNvSpPr>
          <p:nvPr/>
        </p:nvSpPr>
        <p:spPr>
          <a:xfrm>
            <a:off x="4288278" y="3905251"/>
            <a:ext cx="3615444" cy="1822655"/>
          </a:xfrm>
          <a:custGeom>
            <a:avLst/>
            <a:gdLst>
              <a:gd name="connsiteX0" fmla="*/ 1807722 w 3615444"/>
              <a:gd name="connsiteY0" fmla="*/ 0 h 1822655"/>
              <a:gd name="connsiteX1" fmla="*/ 3615444 w 3615444"/>
              <a:gd name="connsiteY1" fmla="*/ 1809462 h 1822655"/>
              <a:gd name="connsiteX2" fmla="*/ 3614779 w 3615444"/>
              <a:gd name="connsiteY2" fmla="*/ 1822655 h 1822655"/>
              <a:gd name="connsiteX3" fmla="*/ 666 w 3615444"/>
              <a:gd name="connsiteY3" fmla="*/ 1822655 h 1822655"/>
              <a:gd name="connsiteX4" fmla="*/ 0 w 3615444"/>
              <a:gd name="connsiteY4" fmla="*/ 1809462 h 1822655"/>
              <a:gd name="connsiteX5" fmla="*/ 1807722 w 3615444"/>
              <a:gd name="connsiteY5" fmla="*/ 0 h 182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5444" h="1822655">
                <a:moveTo>
                  <a:pt x="1807722" y="0"/>
                </a:moveTo>
                <a:cubicBezTo>
                  <a:pt x="2806099" y="0"/>
                  <a:pt x="3615444" y="810124"/>
                  <a:pt x="3615444" y="1809462"/>
                </a:cubicBezTo>
                <a:lnTo>
                  <a:pt x="3614779" y="1822655"/>
                </a:lnTo>
                <a:lnTo>
                  <a:pt x="666" y="1822655"/>
                </a:lnTo>
                <a:lnTo>
                  <a:pt x="0" y="1809462"/>
                </a:lnTo>
                <a:cubicBezTo>
                  <a:pt x="0" y="810124"/>
                  <a:pt x="809345" y="0"/>
                  <a:pt x="1807722" y="0"/>
                </a:cubicBezTo>
                <a:close/>
              </a:path>
            </a:pathLst>
          </a:cu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Aft>
                <a:spcPct val="0"/>
              </a:spcAft>
              <a:defRPr/>
            </a:pPr>
            <a:r>
              <a:rPr lang="en-IN" sz="2000" kern="0" spc="0" dirty="0">
                <a:ln>
                  <a:noFill/>
                </a:ln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Why are customers migrating?</a:t>
            </a:r>
          </a:p>
        </p:txBody>
      </p:sp>
      <p:pic>
        <p:nvPicPr>
          <p:cNvPr id="86" name="Picture 85" descr="Computer Screen icon">
            <a:extLst>
              <a:ext uri="{FF2B5EF4-FFF2-40B4-BE49-F238E27FC236}">
                <a16:creationId xmlns:a16="http://schemas.microsoft.com/office/drawing/2014/main" id="{7CC7C7FA-AEB2-40DF-861B-322FD3789D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149" y="4691263"/>
            <a:ext cx="671154" cy="659601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4F21EBC-F3BC-453B-A0CC-B2C84366401A}"/>
              </a:ext>
            </a:extLst>
          </p:cNvPr>
          <p:cNvSpPr/>
          <p:nvPr/>
        </p:nvSpPr>
        <p:spPr>
          <a:xfrm>
            <a:off x="687267" y="4427538"/>
            <a:ext cx="197476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  <a:ea typeface="Calibri" panose="020F0502020204030204" pitchFamily="34" charset="0"/>
              </a:rPr>
              <a:t>Supporting remote work models</a:t>
            </a:r>
          </a:p>
        </p:txBody>
      </p:sp>
      <p:pic>
        <p:nvPicPr>
          <p:cNvPr id="88" name="Picture 87" descr="Cash money icon">
            <a:extLst>
              <a:ext uri="{FF2B5EF4-FFF2-40B4-BE49-F238E27FC236}">
                <a16:creationId xmlns:a16="http://schemas.microsoft.com/office/drawing/2014/main" id="{E46034FE-A564-43C0-B8B2-1C5525758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26" y="3387248"/>
            <a:ext cx="704088" cy="47701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9B563C0-410A-4354-8174-9AD2F559183B}"/>
              </a:ext>
            </a:extLst>
          </p:cNvPr>
          <p:cNvSpPr/>
          <p:nvPr/>
        </p:nvSpPr>
        <p:spPr>
          <a:xfrm>
            <a:off x="1274379" y="2481876"/>
            <a:ext cx="268451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</a:rPr>
              <a:t>Cost efficiency &amp; resource constraints</a:t>
            </a:r>
          </a:p>
        </p:txBody>
      </p:sp>
      <p:pic>
        <p:nvPicPr>
          <p:cNvPr id="90" name="Picture 89" descr="Security lock icon">
            <a:extLst>
              <a:ext uri="{FF2B5EF4-FFF2-40B4-BE49-F238E27FC236}">
                <a16:creationId xmlns:a16="http://schemas.microsoft.com/office/drawing/2014/main" id="{59B5EC7A-8B82-464F-985C-9F1C377C17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7997" y="2603740"/>
            <a:ext cx="416052" cy="71780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FAF84C5C-F6D6-4099-A4EC-DD8885D5E8B2}"/>
              </a:ext>
            </a:extLst>
          </p:cNvPr>
          <p:cNvSpPr/>
          <p:nvPr/>
        </p:nvSpPr>
        <p:spPr>
          <a:xfrm>
            <a:off x="5284834" y="1626463"/>
            <a:ext cx="16223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</a:rPr>
              <a:t>Cybersecurity threats</a:t>
            </a:r>
          </a:p>
        </p:txBody>
      </p:sp>
      <p:pic>
        <p:nvPicPr>
          <p:cNvPr id="92" name="Graphic 91" descr="Data hybrid icon">
            <a:extLst>
              <a:ext uri="{FF2B5EF4-FFF2-40B4-BE49-F238E27FC236}">
                <a16:creationId xmlns:a16="http://schemas.microsoft.com/office/drawing/2014/main" id="{F7F56B1F-FBDA-42D1-AA48-E54B45C5EA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8246" y="3404625"/>
            <a:ext cx="589554" cy="58034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C95498D5-9162-4F38-A111-F9646EB949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633513" y="2481876"/>
            <a:ext cx="233967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i="1" kern="0">
                <a:latin typeface="Segoe UI Semibold"/>
                <a:ea typeface="Calibri" panose="020F0502020204030204" pitchFamily="34" charset="0"/>
              </a:rPr>
              <a:t>Fragile</a:t>
            </a:r>
            <a:r>
              <a:rPr lang="en-US" sz="2000" kern="0">
                <a:latin typeface="Segoe UI Semibold"/>
                <a:ea typeface="Calibri" panose="020F0502020204030204" pitchFamily="34" charset="0"/>
              </a:rPr>
              <a:t> on-premises operations </a:t>
            </a:r>
          </a:p>
        </p:txBody>
      </p:sp>
      <p:pic>
        <p:nvPicPr>
          <p:cNvPr id="94" name="Graphic 93" descr="An area chart icon">
            <a:extLst>
              <a:ext uri="{FF2B5EF4-FFF2-40B4-BE49-F238E27FC236}">
                <a16:creationId xmlns:a16="http://schemas.microsoft.com/office/drawing/2014/main" id="{97E5F942-648D-47AF-AFE6-6C12297122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7788" y="4599982"/>
            <a:ext cx="701912" cy="856816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BF76013-8411-460B-84BC-0173E32425CE}"/>
              </a:ext>
            </a:extLst>
          </p:cNvPr>
          <p:cNvSpPr/>
          <p:nvPr/>
        </p:nvSpPr>
        <p:spPr>
          <a:xfrm>
            <a:off x="9792258" y="4427538"/>
            <a:ext cx="1670329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841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kern="0">
                <a:latin typeface="Segoe UI Semibold"/>
                <a:ea typeface="Calibri" panose="020F0502020204030204" pitchFamily="34" charset="0"/>
              </a:rPr>
              <a:t>Meeting </a:t>
            </a:r>
            <a:br>
              <a:rPr lang="en-US" sz="2000" kern="0">
                <a:latin typeface="Segoe UI Semibold"/>
                <a:ea typeface="Calibri" panose="020F0502020204030204" pitchFamily="34" charset="0"/>
              </a:rPr>
            </a:br>
            <a:r>
              <a:rPr lang="en-US" sz="2000" kern="0">
                <a:latin typeface="Segoe UI Semibold"/>
                <a:ea typeface="Calibri" panose="020F0502020204030204" pitchFamily="34" charset="0"/>
              </a:rPr>
              <a:t>surge demand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92D0022-B3D2-4259-803C-3A141BFFB356}"/>
              </a:ext>
            </a:extLst>
          </p:cNvPr>
          <p:cNvSpPr txBox="1"/>
          <p:nvPr/>
        </p:nvSpPr>
        <p:spPr>
          <a:xfrm>
            <a:off x="249382" y="199505"/>
            <a:ext cx="7791796" cy="81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10" dirty="0">
                <a:solidFill>
                  <a:srgbClr val="0078D4"/>
                </a:solidFill>
                <a:latin typeface="Segoe UI Light (Headings)"/>
              </a:rPr>
              <a:t>Migration Triggers</a:t>
            </a:r>
          </a:p>
        </p:txBody>
      </p:sp>
    </p:spTree>
    <p:extLst>
      <p:ext uri="{BB962C8B-B14F-4D97-AF65-F5344CB8AC3E}">
        <p14:creationId xmlns:p14="http://schemas.microsoft.com/office/powerpoint/2010/main" val="242722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3.7037E-6 L -0.02552 -0.01319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7037E-6 L -0.02552 -0.013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67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1589 -0.02338 L 3.33333E-6 -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1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1588 -0.02338 L -3.33333E-6 -1.11111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11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0.04491 L 0 -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0.0449 L 0 -4.07407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927 -0.02084 L 0.00078 0.0043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2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927 -0.02083 L 0.00078 0.004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125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706 -0.02292 L 1.04167E-6 0.000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11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706 -0.02292 L -4.58333E-6 0.00023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115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/>
      <p:bldP spid="87" grpId="1"/>
      <p:bldP spid="89" grpId="0"/>
      <p:bldP spid="89" grpId="1"/>
      <p:bldP spid="91" grpId="0"/>
      <p:bldP spid="91" grpId="1"/>
      <p:bldP spid="93" grpId="0"/>
      <p:bldP spid="93" grpId="1"/>
      <p:bldP spid="104" grpId="0"/>
      <p:bldP spid="10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46B33D-4CDC-414E-AC78-54FB52B87FE3}"/>
              </a:ext>
            </a:extLst>
          </p:cNvPr>
          <p:cNvSpPr/>
          <p:nvPr/>
        </p:nvSpPr>
        <p:spPr bwMode="auto">
          <a:xfrm>
            <a:off x="720285" y="5647469"/>
            <a:ext cx="10751428" cy="6254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Foundational best practices</a:t>
            </a: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 People | Process &amp; Planning | Technology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58ECA18-9ECC-45C0-B739-A7FCCD85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1018520" cy="724814"/>
          </a:xfrm>
        </p:spPr>
        <p:txBody>
          <a:bodyPr/>
          <a:lstStyle/>
          <a:p>
            <a:r>
              <a:rPr lang="en-US" sz="4710" dirty="0">
                <a:solidFill>
                  <a:srgbClr val="0078D4"/>
                </a:solidFill>
                <a:latin typeface="Segoe UI Light (Headings)"/>
              </a:rPr>
              <a:t>Migration stages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DD19F-34F7-41C2-8F90-B039BC6118F4}"/>
              </a:ext>
            </a:extLst>
          </p:cNvPr>
          <p:cNvSpPr/>
          <p:nvPr/>
        </p:nvSpPr>
        <p:spPr bwMode="auto">
          <a:xfrm>
            <a:off x="876190" y="2057688"/>
            <a:ext cx="10439620" cy="307078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8AC143-1211-4B99-83E3-E84248434ED6}"/>
              </a:ext>
            </a:extLst>
          </p:cNvPr>
          <p:cNvSpPr txBox="1"/>
          <p:nvPr/>
        </p:nvSpPr>
        <p:spPr>
          <a:xfrm>
            <a:off x="1052062" y="3673014"/>
            <a:ext cx="12679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Discovery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117700-557F-4F84-A79E-182CF089B95E}"/>
              </a:ext>
            </a:extLst>
          </p:cNvPr>
          <p:cNvSpPr txBox="1"/>
          <p:nvPr/>
        </p:nvSpPr>
        <p:spPr>
          <a:xfrm>
            <a:off x="3338704" y="3717368"/>
            <a:ext cx="18382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Assessment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4336B-36C3-4D5D-9317-F91115EFB067}"/>
              </a:ext>
            </a:extLst>
          </p:cNvPr>
          <p:cNvSpPr txBox="1"/>
          <p:nvPr/>
        </p:nvSpPr>
        <p:spPr>
          <a:xfrm>
            <a:off x="5705537" y="3699793"/>
            <a:ext cx="23436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Migrate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FC358E-1175-4CA8-A9B5-550234B2DF2C}"/>
              </a:ext>
            </a:extLst>
          </p:cNvPr>
          <p:cNvSpPr txBox="1"/>
          <p:nvPr/>
        </p:nvSpPr>
        <p:spPr>
          <a:xfrm>
            <a:off x="8905950" y="3717369"/>
            <a:ext cx="21839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Optimise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and manage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ABB5023F-7D61-4F41-9979-156FF5C6CD08}"/>
              </a:ext>
            </a:extLst>
          </p:cNvPr>
          <p:cNvSpPr/>
          <p:nvPr/>
        </p:nvSpPr>
        <p:spPr bwMode="auto">
          <a:xfrm>
            <a:off x="2650621" y="3040994"/>
            <a:ext cx="286363" cy="439807"/>
          </a:xfrm>
          <a:prstGeom prst="chevron">
            <a:avLst>
              <a:gd name="adj" fmla="val 62983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7B3A662-EA6E-4425-95DD-7E8E21B59DB9}"/>
              </a:ext>
            </a:extLst>
          </p:cNvPr>
          <p:cNvSpPr/>
          <p:nvPr/>
        </p:nvSpPr>
        <p:spPr bwMode="auto">
          <a:xfrm>
            <a:off x="5520225" y="3040994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16AEE4-950A-4777-ABDE-722558EA4388}"/>
              </a:ext>
            </a:extLst>
          </p:cNvPr>
          <p:cNvGrpSpPr/>
          <p:nvPr/>
        </p:nvGrpSpPr>
        <p:grpSpPr>
          <a:xfrm>
            <a:off x="1243893" y="2839841"/>
            <a:ext cx="715323" cy="712615"/>
            <a:chOff x="1243893" y="2839841"/>
            <a:chExt cx="715323" cy="712615"/>
          </a:xfrm>
        </p:grpSpPr>
        <p:sp>
          <p:nvSpPr>
            <p:cNvPr id="50" name="Freeform 101">
              <a:extLst>
                <a:ext uri="{FF2B5EF4-FFF2-40B4-BE49-F238E27FC236}">
                  <a16:creationId xmlns:a16="http://schemas.microsoft.com/office/drawing/2014/main" id="{2EF9F0DD-8DCC-4274-BEA2-8DB5B21A5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8F189638-02EB-4BB6-BB50-620F6BC09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AB800274-E320-48A9-BD87-FF2A5357E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59A819-ABE8-4B1F-8563-38738A48289E}"/>
              </a:ext>
            </a:extLst>
          </p:cNvPr>
          <p:cNvGrpSpPr/>
          <p:nvPr/>
        </p:nvGrpSpPr>
        <p:grpSpPr>
          <a:xfrm>
            <a:off x="9651716" y="2820149"/>
            <a:ext cx="692371" cy="692371"/>
            <a:chOff x="8296082" y="2896589"/>
            <a:chExt cx="692371" cy="692371"/>
          </a:xfrm>
        </p:grpSpPr>
        <p:sp>
          <p:nvSpPr>
            <p:cNvPr id="54" name="Freeform 1054">
              <a:extLst>
                <a:ext uri="{FF2B5EF4-FFF2-40B4-BE49-F238E27FC236}">
                  <a16:creationId xmlns:a16="http://schemas.microsoft.com/office/drawing/2014/main" id="{239DB750-8660-46ED-874D-F29481A0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082" y="2896589"/>
              <a:ext cx="692371" cy="692371"/>
            </a:xfrm>
            <a:custGeom>
              <a:avLst/>
              <a:gdLst>
                <a:gd name="T0" fmla="*/ 73 w 80"/>
                <a:gd name="T1" fmla="*/ 46 h 80"/>
                <a:gd name="T2" fmla="*/ 73 w 80"/>
                <a:gd name="T3" fmla="*/ 33 h 80"/>
                <a:gd name="T4" fmla="*/ 80 w 80"/>
                <a:gd name="T5" fmla="*/ 28 h 80"/>
                <a:gd name="T6" fmla="*/ 77 w 80"/>
                <a:gd name="T7" fmla="*/ 20 h 80"/>
                <a:gd name="T8" fmla="*/ 68 w 80"/>
                <a:gd name="T9" fmla="*/ 21 h 80"/>
                <a:gd name="T10" fmla="*/ 59 w 80"/>
                <a:gd name="T11" fmla="*/ 12 h 80"/>
                <a:gd name="T12" fmla="*/ 60 w 80"/>
                <a:gd name="T13" fmla="*/ 3 h 80"/>
                <a:gd name="T14" fmla="*/ 52 w 80"/>
                <a:gd name="T15" fmla="*/ 0 h 80"/>
                <a:gd name="T16" fmla="*/ 47 w 80"/>
                <a:gd name="T17" fmla="*/ 7 h 80"/>
                <a:gd name="T18" fmla="*/ 33 w 80"/>
                <a:gd name="T19" fmla="*/ 7 h 80"/>
                <a:gd name="T20" fmla="*/ 28 w 80"/>
                <a:gd name="T21" fmla="*/ 0 h 80"/>
                <a:gd name="T22" fmla="*/ 20 w 80"/>
                <a:gd name="T23" fmla="*/ 3 h 80"/>
                <a:gd name="T24" fmla="*/ 22 w 80"/>
                <a:gd name="T25" fmla="*/ 12 h 80"/>
                <a:gd name="T26" fmla="*/ 12 w 80"/>
                <a:gd name="T27" fmla="*/ 21 h 80"/>
                <a:gd name="T28" fmla="*/ 3 w 80"/>
                <a:gd name="T29" fmla="*/ 20 h 80"/>
                <a:gd name="T30" fmla="*/ 0 w 80"/>
                <a:gd name="T31" fmla="*/ 28 h 80"/>
                <a:gd name="T32" fmla="*/ 7 w 80"/>
                <a:gd name="T33" fmla="*/ 33 h 80"/>
                <a:gd name="T34" fmla="*/ 7 w 80"/>
                <a:gd name="T35" fmla="*/ 47 h 80"/>
                <a:gd name="T36" fmla="*/ 0 w 80"/>
                <a:gd name="T37" fmla="*/ 52 h 80"/>
                <a:gd name="T38" fmla="*/ 3 w 80"/>
                <a:gd name="T39" fmla="*/ 60 h 80"/>
                <a:gd name="T40" fmla="*/ 12 w 80"/>
                <a:gd name="T41" fmla="*/ 58 h 80"/>
                <a:gd name="T42" fmla="*/ 22 w 80"/>
                <a:gd name="T43" fmla="*/ 68 h 80"/>
                <a:gd name="T44" fmla="*/ 20 w 80"/>
                <a:gd name="T45" fmla="*/ 77 h 80"/>
                <a:gd name="T46" fmla="*/ 28 w 80"/>
                <a:gd name="T47" fmla="*/ 80 h 80"/>
                <a:gd name="T48" fmla="*/ 34 w 80"/>
                <a:gd name="T49" fmla="*/ 73 h 80"/>
                <a:gd name="T50" fmla="*/ 47 w 80"/>
                <a:gd name="T51" fmla="*/ 73 h 80"/>
                <a:gd name="T52" fmla="*/ 52 w 80"/>
                <a:gd name="T53" fmla="*/ 80 h 80"/>
                <a:gd name="T54" fmla="*/ 60 w 80"/>
                <a:gd name="T55" fmla="*/ 77 h 80"/>
                <a:gd name="T56" fmla="*/ 59 w 80"/>
                <a:gd name="T57" fmla="*/ 68 h 80"/>
                <a:gd name="T58" fmla="*/ 68 w 80"/>
                <a:gd name="T59" fmla="*/ 58 h 80"/>
                <a:gd name="T60" fmla="*/ 77 w 80"/>
                <a:gd name="T61" fmla="*/ 60 h 80"/>
                <a:gd name="T62" fmla="*/ 80 w 80"/>
                <a:gd name="T63" fmla="*/ 52 h 80"/>
                <a:gd name="T64" fmla="*/ 73 w 80"/>
                <a:gd name="T65" fmla="*/ 46 h 80"/>
                <a:gd name="T66" fmla="*/ 32 w 80"/>
                <a:gd name="T67" fmla="*/ 59 h 80"/>
                <a:gd name="T68" fmla="*/ 21 w 80"/>
                <a:gd name="T69" fmla="*/ 32 h 80"/>
                <a:gd name="T70" fmla="*/ 48 w 80"/>
                <a:gd name="T71" fmla="*/ 21 h 80"/>
                <a:gd name="T72" fmla="*/ 59 w 80"/>
                <a:gd name="T73" fmla="*/ 48 h 80"/>
                <a:gd name="T74" fmla="*/ 32 w 80"/>
                <a:gd name="T75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73" y="46"/>
                  </a:moveTo>
                  <a:cubicBezTo>
                    <a:pt x="74" y="42"/>
                    <a:pt x="74" y="37"/>
                    <a:pt x="73" y="33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6" y="18"/>
                    <a:pt x="62" y="14"/>
                    <a:pt x="59" y="12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2" y="6"/>
                    <a:pt x="38" y="6"/>
                    <a:pt x="33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8" y="14"/>
                    <a:pt x="15" y="18"/>
                    <a:pt x="1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8"/>
                    <a:pt x="7" y="42"/>
                    <a:pt x="7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5" y="62"/>
                    <a:pt x="18" y="65"/>
                    <a:pt x="22" y="68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8" y="73"/>
                    <a:pt x="43" y="73"/>
                    <a:pt x="47" y="73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5"/>
                    <a:pt x="66" y="62"/>
                    <a:pt x="68" y="58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73" y="46"/>
                  </a:lnTo>
                  <a:close/>
                  <a:moveTo>
                    <a:pt x="32" y="59"/>
                  </a:moveTo>
                  <a:cubicBezTo>
                    <a:pt x="22" y="55"/>
                    <a:pt x="16" y="43"/>
                    <a:pt x="21" y="32"/>
                  </a:cubicBezTo>
                  <a:cubicBezTo>
                    <a:pt x="25" y="21"/>
                    <a:pt x="37" y="16"/>
                    <a:pt x="48" y="21"/>
                  </a:cubicBezTo>
                  <a:cubicBezTo>
                    <a:pt x="59" y="25"/>
                    <a:pt x="64" y="37"/>
                    <a:pt x="59" y="48"/>
                  </a:cubicBezTo>
                  <a:cubicBezTo>
                    <a:pt x="55" y="58"/>
                    <a:pt x="43" y="64"/>
                    <a:pt x="32" y="59"/>
                  </a:cubicBezTo>
                  <a:close/>
                </a:path>
              </a:pathLst>
            </a:custGeom>
            <a:solidFill>
              <a:srgbClr val="3C3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54EED5C8-45A4-43EC-82F4-3B34886D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3105" y="3183612"/>
              <a:ext cx="118325" cy="118325"/>
            </a:xfrm>
            <a:custGeom>
              <a:avLst/>
              <a:gdLst>
                <a:gd name="T0" fmla="*/ 118 w 400"/>
                <a:gd name="T1" fmla="*/ 104 h 400"/>
                <a:gd name="T2" fmla="*/ 118 w 400"/>
                <a:gd name="T3" fmla="*/ 104 h 400"/>
                <a:gd name="T4" fmla="*/ 112 w 400"/>
                <a:gd name="T5" fmla="*/ 112 h 400"/>
                <a:gd name="T6" fmla="*/ 104 w 400"/>
                <a:gd name="T7" fmla="*/ 118 h 400"/>
                <a:gd name="T8" fmla="*/ 93 w 400"/>
                <a:gd name="T9" fmla="*/ 120 h 400"/>
                <a:gd name="T10" fmla="*/ 83 w 400"/>
                <a:gd name="T11" fmla="*/ 118 h 400"/>
                <a:gd name="T12" fmla="*/ 74 w 400"/>
                <a:gd name="T13" fmla="*/ 112 h 400"/>
                <a:gd name="T14" fmla="*/ 69 w 400"/>
                <a:gd name="T15" fmla="*/ 104 h 400"/>
                <a:gd name="T16" fmla="*/ 67 w 400"/>
                <a:gd name="T17" fmla="*/ 93 h 400"/>
                <a:gd name="T18" fmla="*/ 69 w 400"/>
                <a:gd name="T19" fmla="*/ 83 h 400"/>
                <a:gd name="T20" fmla="*/ 74 w 400"/>
                <a:gd name="T21" fmla="*/ 75 h 400"/>
                <a:gd name="T22" fmla="*/ 83 w 400"/>
                <a:gd name="T23" fmla="*/ 69 h 400"/>
                <a:gd name="T24" fmla="*/ 93 w 400"/>
                <a:gd name="T25" fmla="*/ 67 h 400"/>
                <a:gd name="T26" fmla="*/ 104 w 400"/>
                <a:gd name="T27" fmla="*/ 69 h 400"/>
                <a:gd name="T28" fmla="*/ 112 w 400"/>
                <a:gd name="T29" fmla="*/ 75 h 400"/>
                <a:gd name="T30" fmla="*/ 118 w 400"/>
                <a:gd name="T31" fmla="*/ 83 h 400"/>
                <a:gd name="T32" fmla="*/ 120 w 400"/>
                <a:gd name="T33" fmla="*/ 93 h 400"/>
                <a:gd name="T34" fmla="*/ 118 w 400"/>
                <a:gd name="T35" fmla="*/ 104 h 400"/>
                <a:gd name="T36" fmla="*/ 258 w 400"/>
                <a:gd name="T37" fmla="*/ 179 h 400"/>
                <a:gd name="T38" fmla="*/ 258 w 400"/>
                <a:gd name="T39" fmla="*/ 179 h 400"/>
                <a:gd name="T40" fmla="*/ 263 w 400"/>
                <a:gd name="T41" fmla="*/ 161 h 400"/>
                <a:gd name="T42" fmla="*/ 267 w 400"/>
                <a:gd name="T43" fmla="*/ 133 h 400"/>
                <a:gd name="T44" fmla="*/ 256 w 400"/>
                <a:gd name="T45" fmla="*/ 82 h 400"/>
                <a:gd name="T46" fmla="*/ 227 w 400"/>
                <a:gd name="T47" fmla="*/ 39 h 400"/>
                <a:gd name="T48" fmla="*/ 185 w 400"/>
                <a:gd name="T49" fmla="*/ 11 h 400"/>
                <a:gd name="T50" fmla="*/ 133 w 400"/>
                <a:gd name="T51" fmla="*/ 0 h 400"/>
                <a:gd name="T52" fmla="*/ 81 w 400"/>
                <a:gd name="T53" fmla="*/ 11 h 400"/>
                <a:gd name="T54" fmla="*/ 39 w 400"/>
                <a:gd name="T55" fmla="*/ 39 h 400"/>
                <a:gd name="T56" fmla="*/ 10 w 400"/>
                <a:gd name="T57" fmla="*/ 82 h 400"/>
                <a:gd name="T58" fmla="*/ 0 w 400"/>
                <a:gd name="T59" fmla="*/ 133 h 400"/>
                <a:gd name="T60" fmla="*/ 10 w 400"/>
                <a:gd name="T61" fmla="*/ 185 h 400"/>
                <a:gd name="T62" fmla="*/ 39 w 400"/>
                <a:gd name="T63" fmla="*/ 228 h 400"/>
                <a:gd name="T64" fmla="*/ 81 w 400"/>
                <a:gd name="T65" fmla="*/ 256 h 400"/>
                <a:gd name="T66" fmla="*/ 133 w 400"/>
                <a:gd name="T67" fmla="*/ 267 h 400"/>
                <a:gd name="T68" fmla="*/ 177 w 400"/>
                <a:gd name="T69" fmla="*/ 259 h 400"/>
                <a:gd name="T70" fmla="*/ 213 w 400"/>
                <a:gd name="T71" fmla="*/ 240 h 400"/>
                <a:gd name="T72" fmla="*/ 213 w 400"/>
                <a:gd name="T73" fmla="*/ 240 h 400"/>
                <a:gd name="T74" fmla="*/ 213 w 400"/>
                <a:gd name="T75" fmla="*/ 293 h 400"/>
                <a:gd name="T76" fmla="*/ 267 w 400"/>
                <a:gd name="T77" fmla="*/ 293 h 400"/>
                <a:gd name="T78" fmla="*/ 267 w 400"/>
                <a:gd name="T79" fmla="*/ 347 h 400"/>
                <a:gd name="T80" fmla="*/ 320 w 400"/>
                <a:gd name="T81" fmla="*/ 347 h 400"/>
                <a:gd name="T82" fmla="*/ 320 w 400"/>
                <a:gd name="T83" fmla="*/ 400 h 400"/>
                <a:gd name="T84" fmla="*/ 400 w 400"/>
                <a:gd name="T85" fmla="*/ 400 h 400"/>
                <a:gd name="T86" fmla="*/ 400 w 400"/>
                <a:gd name="T87" fmla="*/ 320 h 400"/>
                <a:gd name="T88" fmla="*/ 258 w 400"/>
                <a:gd name="T89" fmla="*/ 17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0" h="400">
                  <a:moveTo>
                    <a:pt x="118" y="104"/>
                  </a:moveTo>
                  <a:lnTo>
                    <a:pt x="118" y="104"/>
                  </a:lnTo>
                  <a:cubicBezTo>
                    <a:pt x="116" y="107"/>
                    <a:pt x="114" y="110"/>
                    <a:pt x="112" y="112"/>
                  </a:cubicBezTo>
                  <a:cubicBezTo>
                    <a:pt x="110" y="115"/>
                    <a:pt x="107" y="117"/>
                    <a:pt x="104" y="118"/>
                  </a:cubicBezTo>
                  <a:cubicBezTo>
                    <a:pt x="100" y="119"/>
                    <a:pt x="97" y="120"/>
                    <a:pt x="93" y="120"/>
                  </a:cubicBezTo>
                  <a:cubicBezTo>
                    <a:pt x="89" y="120"/>
                    <a:pt x="86" y="119"/>
                    <a:pt x="83" y="118"/>
                  </a:cubicBezTo>
                  <a:cubicBezTo>
                    <a:pt x="80" y="117"/>
                    <a:pt x="77" y="115"/>
                    <a:pt x="74" y="112"/>
                  </a:cubicBezTo>
                  <a:cubicBezTo>
                    <a:pt x="72" y="110"/>
                    <a:pt x="70" y="107"/>
                    <a:pt x="69" y="104"/>
                  </a:cubicBezTo>
                  <a:cubicBezTo>
                    <a:pt x="67" y="101"/>
                    <a:pt x="67" y="97"/>
                    <a:pt x="67" y="93"/>
                  </a:cubicBezTo>
                  <a:cubicBezTo>
                    <a:pt x="67" y="90"/>
                    <a:pt x="67" y="86"/>
                    <a:pt x="69" y="83"/>
                  </a:cubicBezTo>
                  <a:cubicBezTo>
                    <a:pt x="70" y="80"/>
                    <a:pt x="72" y="77"/>
                    <a:pt x="74" y="75"/>
                  </a:cubicBezTo>
                  <a:cubicBezTo>
                    <a:pt x="77" y="72"/>
                    <a:pt x="80" y="70"/>
                    <a:pt x="83" y="69"/>
                  </a:cubicBezTo>
                  <a:cubicBezTo>
                    <a:pt x="86" y="68"/>
                    <a:pt x="89" y="67"/>
                    <a:pt x="93" y="67"/>
                  </a:cubicBezTo>
                  <a:cubicBezTo>
                    <a:pt x="97" y="67"/>
                    <a:pt x="100" y="68"/>
                    <a:pt x="104" y="69"/>
                  </a:cubicBezTo>
                  <a:cubicBezTo>
                    <a:pt x="107" y="70"/>
                    <a:pt x="110" y="72"/>
                    <a:pt x="112" y="75"/>
                  </a:cubicBezTo>
                  <a:cubicBezTo>
                    <a:pt x="114" y="77"/>
                    <a:pt x="116" y="80"/>
                    <a:pt x="118" y="83"/>
                  </a:cubicBezTo>
                  <a:cubicBezTo>
                    <a:pt x="119" y="86"/>
                    <a:pt x="120" y="90"/>
                    <a:pt x="120" y="93"/>
                  </a:cubicBezTo>
                  <a:cubicBezTo>
                    <a:pt x="120" y="97"/>
                    <a:pt x="119" y="101"/>
                    <a:pt x="118" y="104"/>
                  </a:cubicBezTo>
                  <a:close/>
                  <a:moveTo>
                    <a:pt x="258" y="179"/>
                  </a:moveTo>
                  <a:lnTo>
                    <a:pt x="258" y="179"/>
                  </a:lnTo>
                  <a:cubicBezTo>
                    <a:pt x="260" y="173"/>
                    <a:pt x="262" y="167"/>
                    <a:pt x="263" y="161"/>
                  </a:cubicBezTo>
                  <a:cubicBezTo>
                    <a:pt x="265" y="152"/>
                    <a:pt x="267" y="143"/>
                    <a:pt x="267" y="133"/>
                  </a:cubicBezTo>
                  <a:cubicBezTo>
                    <a:pt x="267" y="115"/>
                    <a:pt x="263" y="98"/>
                    <a:pt x="256" y="82"/>
                  </a:cubicBezTo>
                  <a:cubicBezTo>
                    <a:pt x="249" y="65"/>
                    <a:pt x="239" y="51"/>
                    <a:pt x="227" y="39"/>
                  </a:cubicBezTo>
                  <a:cubicBezTo>
                    <a:pt x="215" y="27"/>
                    <a:pt x="201" y="18"/>
                    <a:pt x="185" y="11"/>
                  </a:cubicBezTo>
                  <a:cubicBezTo>
                    <a:pt x="169" y="4"/>
                    <a:pt x="151" y="0"/>
                    <a:pt x="133" y="0"/>
                  </a:cubicBezTo>
                  <a:cubicBezTo>
                    <a:pt x="115" y="0"/>
                    <a:pt x="97" y="4"/>
                    <a:pt x="81" y="11"/>
                  </a:cubicBezTo>
                  <a:cubicBezTo>
                    <a:pt x="65" y="18"/>
                    <a:pt x="51" y="27"/>
                    <a:pt x="39" y="39"/>
                  </a:cubicBezTo>
                  <a:cubicBezTo>
                    <a:pt x="27" y="51"/>
                    <a:pt x="17" y="65"/>
                    <a:pt x="10" y="82"/>
                  </a:cubicBezTo>
                  <a:cubicBezTo>
                    <a:pt x="3" y="98"/>
                    <a:pt x="0" y="115"/>
                    <a:pt x="0" y="133"/>
                  </a:cubicBezTo>
                  <a:cubicBezTo>
                    <a:pt x="0" y="152"/>
                    <a:pt x="3" y="169"/>
                    <a:pt x="10" y="185"/>
                  </a:cubicBezTo>
                  <a:cubicBezTo>
                    <a:pt x="17" y="202"/>
                    <a:pt x="27" y="216"/>
                    <a:pt x="39" y="228"/>
                  </a:cubicBezTo>
                  <a:cubicBezTo>
                    <a:pt x="51" y="240"/>
                    <a:pt x="65" y="249"/>
                    <a:pt x="81" y="256"/>
                  </a:cubicBezTo>
                  <a:cubicBezTo>
                    <a:pt x="97" y="263"/>
                    <a:pt x="115" y="267"/>
                    <a:pt x="133" y="267"/>
                  </a:cubicBezTo>
                  <a:cubicBezTo>
                    <a:pt x="148" y="267"/>
                    <a:pt x="163" y="264"/>
                    <a:pt x="177" y="259"/>
                  </a:cubicBezTo>
                  <a:cubicBezTo>
                    <a:pt x="190" y="255"/>
                    <a:pt x="202" y="248"/>
                    <a:pt x="213" y="240"/>
                  </a:cubicBezTo>
                  <a:lnTo>
                    <a:pt x="213" y="240"/>
                  </a:lnTo>
                  <a:lnTo>
                    <a:pt x="213" y="293"/>
                  </a:lnTo>
                  <a:lnTo>
                    <a:pt x="267" y="293"/>
                  </a:lnTo>
                  <a:lnTo>
                    <a:pt x="267" y="347"/>
                  </a:lnTo>
                  <a:lnTo>
                    <a:pt x="320" y="347"/>
                  </a:lnTo>
                  <a:lnTo>
                    <a:pt x="320" y="400"/>
                  </a:lnTo>
                  <a:lnTo>
                    <a:pt x="400" y="400"/>
                  </a:lnTo>
                  <a:lnTo>
                    <a:pt x="400" y="320"/>
                  </a:lnTo>
                  <a:lnTo>
                    <a:pt x="258" y="17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B722FB77-267C-4E30-BCF3-5958C60B594F}"/>
              </a:ext>
            </a:extLst>
          </p:cNvPr>
          <p:cNvSpPr/>
          <p:nvPr/>
        </p:nvSpPr>
        <p:spPr bwMode="auto">
          <a:xfrm>
            <a:off x="8569529" y="3038687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C0807417-7182-4467-9BB4-A41B9C490B61}"/>
              </a:ext>
            </a:extLst>
          </p:cNvPr>
          <p:cNvSpPr/>
          <p:nvPr/>
        </p:nvSpPr>
        <p:spPr bwMode="auto">
          <a:xfrm flipH="1">
            <a:off x="8147498" y="3038687"/>
            <a:ext cx="286363" cy="439807"/>
          </a:xfrm>
          <a:prstGeom prst="chevron">
            <a:avLst>
              <a:gd name="adj" fmla="val 61541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Send" title="Icon of a paper airplane">
            <a:extLst>
              <a:ext uri="{FF2B5EF4-FFF2-40B4-BE49-F238E27FC236}">
                <a16:creationId xmlns:a16="http://schemas.microsoft.com/office/drawing/2014/main" id="{FA959270-6866-4755-84AD-5B8A97E181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48389" y="2890797"/>
            <a:ext cx="733011" cy="490430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solidFill>
            <a:schemeClr val="tx1"/>
          </a:solidFill>
          <a:ln w="22225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9" name="Graphic 58" descr="Clipboard Partially Checked">
            <a:extLst>
              <a:ext uri="{FF2B5EF4-FFF2-40B4-BE49-F238E27FC236}">
                <a16:creationId xmlns:a16="http://schemas.microsoft.com/office/drawing/2014/main" id="{90B91B46-9628-4467-A12C-11E12ADA8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2913" y="2698865"/>
            <a:ext cx="97414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416689" y="2265005"/>
            <a:ext cx="5329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 at your environment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dependencies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your </a:t>
            </a:r>
            <a:r>
              <a:rPr lang="en-US" sz="2000" dirty="0" err="1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organisations</a:t>
            </a: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needs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and Technology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Staff training needs</a:t>
            </a:r>
          </a:p>
          <a:p>
            <a:pPr marL="285750" indent="-285750" defTabSz="91419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of your current environment</a:t>
            </a:r>
          </a:p>
          <a:p>
            <a:pPr defTabSz="914192">
              <a:defRPr/>
            </a:pPr>
            <a:endParaRPr lang="en-US" sz="2000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Understand your </a:t>
            </a:r>
            <a:r>
              <a:rPr lang="en-US" dirty="0">
                <a:solidFill>
                  <a:srgbClr val="0078D4"/>
                </a:solidFill>
              </a:rPr>
              <a:t>environment</a:t>
            </a:r>
            <a:r>
              <a:rPr lang="en-US" dirty="0"/>
              <a:t> and objectives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8C1320-FD72-4775-AADA-B630CA342B91}"/>
              </a:ext>
            </a:extLst>
          </p:cNvPr>
          <p:cNvGrpSpPr/>
          <p:nvPr/>
        </p:nvGrpSpPr>
        <p:grpSpPr>
          <a:xfrm>
            <a:off x="11089341" y="284761"/>
            <a:ext cx="885005" cy="746180"/>
            <a:chOff x="1243893" y="2839841"/>
            <a:chExt cx="715323" cy="712615"/>
          </a:xfrm>
        </p:grpSpPr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A4343328-CD4D-4E7A-9F6D-0F533DF6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102">
              <a:extLst>
                <a:ext uri="{FF2B5EF4-FFF2-40B4-BE49-F238E27FC236}">
                  <a16:creationId xmlns:a16="http://schemas.microsoft.com/office/drawing/2014/main" id="{CA4F68AD-217E-4C2A-8E9D-9607AA5C8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103">
              <a:extLst>
                <a:ext uri="{FF2B5EF4-FFF2-40B4-BE49-F238E27FC236}">
                  <a16:creationId xmlns:a16="http://schemas.microsoft.com/office/drawing/2014/main" id="{732397AE-D1A2-49DE-B001-48993603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97D934-C634-4A60-847E-8B9444AFB787}"/>
              </a:ext>
            </a:extLst>
          </p:cNvPr>
          <p:cNvSpPr txBox="1"/>
          <p:nvPr/>
        </p:nvSpPr>
        <p:spPr>
          <a:xfrm>
            <a:off x="0" y="5279302"/>
            <a:ext cx="12192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78D4"/>
                </a:solidFill>
              </a:rPr>
              <a:t>https://aka.ms/discoverychecklist</a:t>
            </a:r>
          </a:p>
        </p:txBody>
      </p:sp>
      <p:pic>
        <p:nvPicPr>
          <p:cNvPr id="6" name="Graphic 5" descr="Boardroom outline">
            <a:extLst>
              <a:ext uri="{FF2B5EF4-FFF2-40B4-BE49-F238E27FC236}">
                <a16:creationId xmlns:a16="http://schemas.microsoft.com/office/drawing/2014/main" id="{69D46B81-961B-45D7-8342-4E556B93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1435" y="1467600"/>
            <a:ext cx="3473824" cy="34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8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Pick the tooling to help your workload discovery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8C1320-FD72-4775-AADA-B630CA342B91}"/>
              </a:ext>
            </a:extLst>
          </p:cNvPr>
          <p:cNvGrpSpPr/>
          <p:nvPr/>
        </p:nvGrpSpPr>
        <p:grpSpPr>
          <a:xfrm>
            <a:off x="11089341" y="284761"/>
            <a:ext cx="885005" cy="746180"/>
            <a:chOff x="1243893" y="2839841"/>
            <a:chExt cx="715323" cy="712615"/>
          </a:xfrm>
        </p:grpSpPr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A4343328-CD4D-4E7A-9F6D-0F533DF6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786" y="2839841"/>
              <a:ext cx="490430" cy="490431"/>
            </a:xfrm>
            <a:custGeom>
              <a:avLst/>
              <a:gdLst>
                <a:gd name="T0" fmla="*/ 293 w 293"/>
                <a:gd name="T1" fmla="*/ 145 h 292"/>
                <a:gd name="T2" fmla="*/ 292 w 293"/>
                <a:gd name="T3" fmla="*/ 129 h 292"/>
                <a:gd name="T4" fmla="*/ 288 w 293"/>
                <a:gd name="T5" fmla="*/ 107 h 292"/>
                <a:gd name="T6" fmla="*/ 283 w 293"/>
                <a:gd name="T7" fmla="*/ 91 h 292"/>
                <a:gd name="T8" fmla="*/ 273 w 293"/>
                <a:gd name="T9" fmla="*/ 72 h 292"/>
                <a:gd name="T10" fmla="*/ 264 w 293"/>
                <a:gd name="T11" fmla="*/ 58 h 292"/>
                <a:gd name="T12" fmla="*/ 250 w 293"/>
                <a:gd name="T13" fmla="*/ 42 h 292"/>
                <a:gd name="T14" fmla="*/ 236 w 293"/>
                <a:gd name="T15" fmla="*/ 30 h 292"/>
                <a:gd name="T16" fmla="*/ 220 w 293"/>
                <a:gd name="T17" fmla="*/ 19 h 292"/>
                <a:gd name="T18" fmla="*/ 205 w 293"/>
                <a:gd name="T19" fmla="*/ 11 h 292"/>
                <a:gd name="T20" fmla="*/ 185 w 293"/>
                <a:gd name="T21" fmla="*/ 4 h 292"/>
                <a:gd name="T22" fmla="*/ 169 w 293"/>
                <a:gd name="T23" fmla="*/ 2 h 292"/>
                <a:gd name="T24" fmla="*/ 146 w 293"/>
                <a:gd name="T25" fmla="*/ 0 h 292"/>
                <a:gd name="T26" fmla="*/ 146 w 293"/>
                <a:gd name="T27" fmla="*/ 0 h 292"/>
                <a:gd name="T28" fmla="*/ 130 w 293"/>
                <a:gd name="T29" fmla="*/ 1 h 292"/>
                <a:gd name="T30" fmla="*/ 108 w 293"/>
                <a:gd name="T31" fmla="*/ 4 h 292"/>
                <a:gd name="T32" fmla="*/ 92 w 293"/>
                <a:gd name="T33" fmla="*/ 9 h 292"/>
                <a:gd name="T34" fmla="*/ 73 w 293"/>
                <a:gd name="T35" fmla="*/ 19 h 292"/>
                <a:gd name="T36" fmla="*/ 61 w 293"/>
                <a:gd name="T37" fmla="*/ 27 h 292"/>
                <a:gd name="T38" fmla="*/ 59 w 293"/>
                <a:gd name="T39" fmla="*/ 28 h 292"/>
                <a:gd name="T40" fmla="*/ 43 w 293"/>
                <a:gd name="T41" fmla="*/ 42 h 292"/>
                <a:gd name="T42" fmla="*/ 31 w 293"/>
                <a:gd name="T43" fmla="*/ 56 h 292"/>
                <a:gd name="T44" fmla="*/ 20 w 293"/>
                <a:gd name="T45" fmla="*/ 72 h 292"/>
                <a:gd name="T46" fmla="*/ 12 w 293"/>
                <a:gd name="T47" fmla="*/ 87 h 292"/>
                <a:gd name="T48" fmla="*/ 5 w 293"/>
                <a:gd name="T49" fmla="*/ 107 h 292"/>
                <a:gd name="T50" fmla="*/ 2 w 293"/>
                <a:gd name="T51" fmla="*/ 123 h 292"/>
                <a:gd name="T52" fmla="*/ 0 w 293"/>
                <a:gd name="T53" fmla="*/ 145 h 292"/>
                <a:gd name="T54" fmla="*/ 1 w 293"/>
                <a:gd name="T55" fmla="*/ 160 h 292"/>
                <a:gd name="T56" fmla="*/ 9 w 293"/>
                <a:gd name="T57" fmla="*/ 195 h 292"/>
                <a:gd name="T58" fmla="*/ 10 w 293"/>
                <a:gd name="T59" fmla="*/ 200 h 292"/>
                <a:gd name="T60" fmla="*/ 26 w 293"/>
                <a:gd name="T61" fmla="*/ 229 h 292"/>
                <a:gd name="T62" fmla="*/ 34 w 293"/>
                <a:gd name="T63" fmla="*/ 239 h 292"/>
                <a:gd name="T64" fmla="*/ 80 w 293"/>
                <a:gd name="T65" fmla="*/ 276 h 292"/>
                <a:gd name="T66" fmla="*/ 136 w 293"/>
                <a:gd name="T67" fmla="*/ 292 h 292"/>
                <a:gd name="T68" fmla="*/ 148 w 293"/>
                <a:gd name="T69" fmla="*/ 292 h 292"/>
                <a:gd name="T70" fmla="*/ 182 w 293"/>
                <a:gd name="T71" fmla="*/ 288 h 292"/>
                <a:gd name="T72" fmla="*/ 187 w 293"/>
                <a:gd name="T73" fmla="*/ 287 h 292"/>
                <a:gd name="T74" fmla="*/ 219 w 293"/>
                <a:gd name="T75" fmla="*/ 273 h 292"/>
                <a:gd name="T76" fmla="*/ 232 w 293"/>
                <a:gd name="T77" fmla="*/ 265 h 292"/>
                <a:gd name="T78" fmla="*/ 250 w 293"/>
                <a:gd name="T79" fmla="*/ 250 h 292"/>
                <a:gd name="T80" fmla="*/ 261 w 293"/>
                <a:gd name="T81" fmla="*/ 238 h 292"/>
                <a:gd name="T82" fmla="*/ 273 w 293"/>
                <a:gd name="T83" fmla="*/ 220 h 292"/>
                <a:gd name="T84" fmla="*/ 281 w 293"/>
                <a:gd name="T85" fmla="*/ 205 h 292"/>
                <a:gd name="T86" fmla="*/ 287 w 293"/>
                <a:gd name="T87" fmla="*/ 187 h 292"/>
                <a:gd name="T88" fmla="*/ 291 w 293"/>
                <a:gd name="T89" fmla="*/ 169 h 292"/>
                <a:gd name="T90" fmla="*/ 293 w 293"/>
                <a:gd name="T91" fmla="*/ 14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292">
                  <a:moveTo>
                    <a:pt x="293" y="148"/>
                  </a:moveTo>
                  <a:lnTo>
                    <a:pt x="293" y="148"/>
                  </a:lnTo>
                  <a:cubicBezTo>
                    <a:pt x="293" y="147"/>
                    <a:pt x="293" y="146"/>
                    <a:pt x="293" y="145"/>
                  </a:cubicBezTo>
                  <a:cubicBezTo>
                    <a:pt x="293" y="143"/>
                    <a:pt x="293" y="141"/>
                    <a:pt x="293" y="138"/>
                  </a:cubicBezTo>
                  <a:cubicBezTo>
                    <a:pt x="293" y="136"/>
                    <a:pt x="293" y="134"/>
                    <a:pt x="293" y="132"/>
                  </a:cubicBezTo>
                  <a:cubicBezTo>
                    <a:pt x="292" y="131"/>
                    <a:pt x="292" y="130"/>
                    <a:pt x="292" y="129"/>
                  </a:cubicBezTo>
                  <a:cubicBezTo>
                    <a:pt x="292" y="126"/>
                    <a:pt x="291" y="122"/>
                    <a:pt x="291" y="119"/>
                  </a:cubicBezTo>
                  <a:cubicBezTo>
                    <a:pt x="290" y="116"/>
                    <a:pt x="289" y="113"/>
                    <a:pt x="289" y="110"/>
                  </a:cubicBezTo>
                  <a:cubicBezTo>
                    <a:pt x="288" y="109"/>
                    <a:pt x="288" y="108"/>
                    <a:pt x="288" y="107"/>
                  </a:cubicBezTo>
                  <a:cubicBezTo>
                    <a:pt x="287" y="104"/>
                    <a:pt x="287" y="103"/>
                    <a:pt x="286" y="101"/>
                  </a:cubicBezTo>
                  <a:cubicBezTo>
                    <a:pt x="285" y="99"/>
                    <a:pt x="285" y="97"/>
                    <a:pt x="284" y="94"/>
                  </a:cubicBezTo>
                  <a:cubicBezTo>
                    <a:pt x="284" y="93"/>
                    <a:pt x="283" y="93"/>
                    <a:pt x="283" y="91"/>
                  </a:cubicBezTo>
                  <a:cubicBezTo>
                    <a:pt x="282" y="88"/>
                    <a:pt x="280" y="86"/>
                    <a:pt x="279" y="83"/>
                  </a:cubicBezTo>
                  <a:cubicBezTo>
                    <a:pt x="277" y="80"/>
                    <a:pt x="276" y="77"/>
                    <a:pt x="274" y="74"/>
                  </a:cubicBezTo>
                  <a:cubicBezTo>
                    <a:pt x="274" y="73"/>
                    <a:pt x="274" y="72"/>
                    <a:pt x="273" y="72"/>
                  </a:cubicBezTo>
                  <a:cubicBezTo>
                    <a:pt x="272" y="70"/>
                    <a:pt x="271" y="68"/>
                    <a:pt x="269" y="66"/>
                  </a:cubicBezTo>
                  <a:cubicBezTo>
                    <a:pt x="268" y="64"/>
                    <a:pt x="267" y="62"/>
                    <a:pt x="266" y="60"/>
                  </a:cubicBezTo>
                  <a:cubicBezTo>
                    <a:pt x="265" y="59"/>
                    <a:pt x="264" y="58"/>
                    <a:pt x="264" y="58"/>
                  </a:cubicBezTo>
                  <a:cubicBezTo>
                    <a:pt x="262" y="56"/>
                    <a:pt x="261" y="54"/>
                    <a:pt x="259" y="52"/>
                  </a:cubicBezTo>
                  <a:cubicBezTo>
                    <a:pt x="256" y="49"/>
                    <a:pt x="254" y="45"/>
                    <a:pt x="251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1"/>
                    <a:pt x="249" y="41"/>
                    <a:pt x="248" y="40"/>
                  </a:cubicBezTo>
                  <a:cubicBezTo>
                    <a:pt x="245" y="37"/>
                    <a:pt x="242" y="34"/>
                    <a:pt x="239" y="31"/>
                  </a:cubicBezTo>
                  <a:cubicBezTo>
                    <a:pt x="238" y="31"/>
                    <a:pt x="237" y="30"/>
                    <a:pt x="236" y="30"/>
                  </a:cubicBezTo>
                  <a:cubicBezTo>
                    <a:pt x="235" y="29"/>
                    <a:pt x="234" y="28"/>
                    <a:pt x="233" y="27"/>
                  </a:cubicBezTo>
                  <a:cubicBezTo>
                    <a:pt x="229" y="25"/>
                    <a:pt x="225" y="22"/>
                    <a:pt x="221" y="19"/>
                  </a:cubicBezTo>
                  <a:cubicBezTo>
                    <a:pt x="221" y="19"/>
                    <a:pt x="221" y="19"/>
                    <a:pt x="220" y="19"/>
                  </a:cubicBezTo>
                  <a:cubicBezTo>
                    <a:pt x="218" y="17"/>
                    <a:pt x="216" y="16"/>
                    <a:pt x="213" y="15"/>
                  </a:cubicBezTo>
                  <a:cubicBezTo>
                    <a:pt x="211" y="14"/>
                    <a:pt x="209" y="13"/>
                    <a:pt x="206" y="11"/>
                  </a:cubicBezTo>
                  <a:cubicBezTo>
                    <a:pt x="206" y="11"/>
                    <a:pt x="205" y="11"/>
                    <a:pt x="205" y="11"/>
                  </a:cubicBezTo>
                  <a:cubicBezTo>
                    <a:pt x="201" y="9"/>
                    <a:pt x="196" y="8"/>
                    <a:pt x="192" y="6"/>
                  </a:cubicBezTo>
                  <a:cubicBezTo>
                    <a:pt x="191" y="6"/>
                    <a:pt x="189" y="5"/>
                    <a:pt x="188" y="5"/>
                  </a:cubicBezTo>
                  <a:cubicBezTo>
                    <a:pt x="187" y="5"/>
                    <a:pt x="186" y="4"/>
                    <a:pt x="185" y="4"/>
                  </a:cubicBezTo>
                  <a:cubicBezTo>
                    <a:pt x="181" y="4"/>
                    <a:pt x="177" y="3"/>
                    <a:pt x="173" y="2"/>
                  </a:cubicBezTo>
                  <a:cubicBezTo>
                    <a:pt x="172" y="2"/>
                    <a:pt x="171" y="2"/>
                    <a:pt x="170" y="2"/>
                  </a:cubicBezTo>
                  <a:cubicBezTo>
                    <a:pt x="170" y="2"/>
                    <a:pt x="170" y="2"/>
                    <a:pt x="169" y="2"/>
                  </a:cubicBezTo>
                  <a:cubicBezTo>
                    <a:pt x="165" y="1"/>
                    <a:pt x="161" y="1"/>
                    <a:pt x="157" y="0"/>
                  </a:cubicBezTo>
                  <a:cubicBezTo>
                    <a:pt x="154" y="0"/>
                    <a:pt x="152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cubicBezTo>
                    <a:pt x="144" y="0"/>
                    <a:pt x="142" y="0"/>
                    <a:pt x="139" y="0"/>
                  </a:cubicBezTo>
                  <a:cubicBezTo>
                    <a:pt x="137" y="0"/>
                    <a:pt x="135" y="0"/>
                    <a:pt x="133" y="0"/>
                  </a:cubicBezTo>
                  <a:cubicBezTo>
                    <a:pt x="132" y="1"/>
                    <a:pt x="131" y="1"/>
                    <a:pt x="130" y="1"/>
                  </a:cubicBezTo>
                  <a:cubicBezTo>
                    <a:pt x="127" y="1"/>
                    <a:pt x="123" y="2"/>
                    <a:pt x="120" y="2"/>
                  </a:cubicBezTo>
                  <a:cubicBezTo>
                    <a:pt x="117" y="3"/>
                    <a:pt x="114" y="4"/>
                    <a:pt x="111" y="4"/>
                  </a:cubicBezTo>
                  <a:cubicBezTo>
                    <a:pt x="110" y="4"/>
                    <a:pt x="109" y="4"/>
                    <a:pt x="108" y="4"/>
                  </a:cubicBezTo>
                  <a:cubicBezTo>
                    <a:pt x="105" y="5"/>
                    <a:pt x="104" y="5"/>
                    <a:pt x="102" y="6"/>
                  </a:cubicBezTo>
                  <a:cubicBezTo>
                    <a:pt x="100" y="7"/>
                    <a:pt x="98" y="7"/>
                    <a:pt x="96" y="8"/>
                  </a:cubicBezTo>
                  <a:cubicBezTo>
                    <a:pt x="94" y="8"/>
                    <a:pt x="94" y="9"/>
                    <a:pt x="92" y="9"/>
                  </a:cubicBezTo>
                  <a:cubicBezTo>
                    <a:pt x="89" y="10"/>
                    <a:pt x="87" y="12"/>
                    <a:pt x="84" y="13"/>
                  </a:cubicBezTo>
                  <a:cubicBezTo>
                    <a:pt x="81" y="15"/>
                    <a:pt x="78" y="16"/>
                    <a:pt x="75" y="18"/>
                  </a:cubicBezTo>
                  <a:cubicBezTo>
                    <a:pt x="74" y="18"/>
                    <a:pt x="73" y="18"/>
                    <a:pt x="73" y="19"/>
                  </a:cubicBezTo>
                  <a:cubicBezTo>
                    <a:pt x="71" y="20"/>
                    <a:pt x="69" y="21"/>
                    <a:pt x="67" y="23"/>
                  </a:cubicBezTo>
                  <a:cubicBezTo>
                    <a:pt x="65" y="24"/>
                    <a:pt x="63" y="25"/>
                    <a:pt x="61" y="26"/>
                  </a:cubicBezTo>
                  <a:lnTo>
                    <a:pt x="61" y="27"/>
                  </a:lnTo>
                  <a:lnTo>
                    <a:pt x="61" y="27"/>
                  </a:lnTo>
                  <a:lnTo>
                    <a:pt x="61" y="26"/>
                  </a:lnTo>
                  <a:cubicBezTo>
                    <a:pt x="60" y="27"/>
                    <a:pt x="59" y="28"/>
                    <a:pt x="59" y="28"/>
                  </a:cubicBezTo>
                  <a:cubicBezTo>
                    <a:pt x="57" y="30"/>
                    <a:pt x="55" y="31"/>
                    <a:pt x="53" y="33"/>
                  </a:cubicBezTo>
                  <a:cubicBezTo>
                    <a:pt x="50" y="36"/>
                    <a:pt x="46" y="38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3"/>
                    <a:pt x="42" y="43"/>
                    <a:pt x="41" y="44"/>
                  </a:cubicBezTo>
                  <a:cubicBezTo>
                    <a:pt x="38" y="47"/>
                    <a:pt x="35" y="50"/>
                    <a:pt x="32" y="53"/>
                  </a:cubicBezTo>
                  <a:cubicBezTo>
                    <a:pt x="32" y="54"/>
                    <a:pt x="31" y="55"/>
                    <a:pt x="31" y="56"/>
                  </a:cubicBezTo>
                  <a:cubicBezTo>
                    <a:pt x="30" y="57"/>
                    <a:pt x="29" y="58"/>
                    <a:pt x="28" y="59"/>
                  </a:cubicBezTo>
                  <a:cubicBezTo>
                    <a:pt x="26" y="63"/>
                    <a:pt x="23" y="67"/>
                    <a:pt x="20" y="71"/>
                  </a:cubicBezTo>
                  <a:cubicBezTo>
                    <a:pt x="20" y="71"/>
                    <a:pt x="20" y="71"/>
                    <a:pt x="20" y="72"/>
                  </a:cubicBezTo>
                  <a:cubicBezTo>
                    <a:pt x="18" y="74"/>
                    <a:pt x="17" y="76"/>
                    <a:pt x="16" y="79"/>
                  </a:cubicBezTo>
                  <a:cubicBezTo>
                    <a:pt x="15" y="81"/>
                    <a:pt x="14" y="83"/>
                    <a:pt x="12" y="86"/>
                  </a:cubicBezTo>
                  <a:cubicBezTo>
                    <a:pt x="12" y="86"/>
                    <a:pt x="12" y="87"/>
                    <a:pt x="12" y="87"/>
                  </a:cubicBezTo>
                  <a:cubicBezTo>
                    <a:pt x="10" y="91"/>
                    <a:pt x="9" y="96"/>
                    <a:pt x="7" y="100"/>
                  </a:cubicBezTo>
                  <a:cubicBezTo>
                    <a:pt x="7" y="101"/>
                    <a:pt x="6" y="103"/>
                    <a:pt x="6" y="104"/>
                  </a:cubicBezTo>
                  <a:cubicBezTo>
                    <a:pt x="6" y="105"/>
                    <a:pt x="5" y="106"/>
                    <a:pt x="5" y="107"/>
                  </a:cubicBezTo>
                  <a:cubicBezTo>
                    <a:pt x="4" y="111"/>
                    <a:pt x="3" y="115"/>
                    <a:pt x="2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2" y="122"/>
                    <a:pt x="2" y="123"/>
                  </a:cubicBezTo>
                  <a:cubicBezTo>
                    <a:pt x="1" y="127"/>
                    <a:pt x="1" y="131"/>
                    <a:pt x="0" y="135"/>
                  </a:cubicBezTo>
                  <a:cubicBezTo>
                    <a:pt x="0" y="138"/>
                    <a:pt x="0" y="140"/>
                    <a:pt x="0" y="143"/>
                  </a:cubicBezTo>
                  <a:cubicBezTo>
                    <a:pt x="0" y="144"/>
                    <a:pt x="0" y="145"/>
                    <a:pt x="0" y="145"/>
                  </a:cubicBezTo>
                  <a:cubicBezTo>
                    <a:pt x="0" y="150"/>
                    <a:pt x="0" y="155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6"/>
                    <a:pt x="2" y="171"/>
                    <a:pt x="3" y="176"/>
                  </a:cubicBezTo>
                  <a:cubicBezTo>
                    <a:pt x="3" y="177"/>
                    <a:pt x="4" y="179"/>
                    <a:pt x="4" y="180"/>
                  </a:cubicBezTo>
                  <a:cubicBezTo>
                    <a:pt x="5" y="185"/>
                    <a:pt x="7" y="190"/>
                    <a:pt x="9" y="195"/>
                  </a:cubicBezTo>
                  <a:cubicBezTo>
                    <a:pt x="9" y="195"/>
                    <a:pt x="9" y="195"/>
                    <a:pt x="9" y="196"/>
                  </a:cubicBezTo>
                  <a:cubicBezTo>
                    <a:pt x="9" y="196"/>
                    <a:pt x="9" y="196"/>
                    <a:pt x="9" y="196"/>
                  </a:cubicBezTo>
                  <a:cubicBezTo>
                    <a:pt x="9" y="198"/>
                    <a:pt x="10" y="199"/>
                    <a:pt x="10" y="200"/>
                  </a:cubicBezTo>
                  <a:cubicBezTo>
                    <a:pt x="12" y="203"/>
                    <a:pt x="13" y="207"/>
                    <a:pt x="15" y="211"/>
                  </a:cubicBezTo>
                  <a:cubicBezTo>
                    <a:pt x="16" y="213"/>
                    <a:pt x="17" y="215"/>
                    <a:pt x="18" y="217"/>
                  </a:cubicBezTo>
                  <a:cubicBezTo>
                    <a:pt x="21" y="221"/>
                    <a:pt x="24" y="225"/>
                    <a:pt x="26" y="229"/>
                  </a:cubicBezTo>
                  <a:cubicBezTo>
                    <a:pt x="27" y="230"/>
                    <a:pt x="27" y="231"/>
                    <a:pt x="27" y="231"/>
                  </a:cubicBezTo>
                  <a:cubicBezTo>
                    <a:pt x="29" y="234"/>
                    <a:pt x="31" y="236"/>
                    <a:pt x="34" y="239"/>
                  </a:cubicBezTo>
                  <a:cubicBezTo>
                    <a:pt x="34" y="239"/>
                    <a:pt x="34" y="239"/>
                    <a:pt x="34" y="239"/>
                  </a:cubicBezTo>
                  <a:lnTo>
                    <a:pt x="34" y="239"/>
                  </a:lnTo>
                  <a:cubicBezTo>
                    <a:pt x="43" y="250"/>
                    <a:pt x="52" y="259"/>
                    <a:pt x="64" y="267"/>
                  </a:cubicBezTo>
                  <a:cubicBezTo>
                    <a:pt x="69" y="270"/>
                    <a:pt x="74" y="273"/>
                    <a:pt x="80" y="276"/>
                  </a:cubicBezTo>
                  <a:cubicBezTo>
                    <a:pt x="85" y="279"/>
                    <a:pt x="91" y="281"/>
                    <a:pt x="97" y="283"/>
                  </a:cubicBezTo>
                  <a:cubicBezTo>
                    <a:pt x="109" y="288"/>
                    <a:pt x="123" y="291"/>
                    <a:pt x="136" y="292"/>
                  </a:cubicBezTo>
                  <a:lnTo>
                    <a:pt x="136" y="292"/>
                  </a:lnTo>
                  <a:cubicBezTo>
                    <a:pt x="136" y="292"/>
                    <a:pt x="137" y="292"/>
                    <a:pt x="137" y="292"/>
                  </a:cubicBezTo>
                  <a:cubicBezTo>
                    <a:pt x="140" y="292"/>
                    <a:pt x="143" y="292"/>
                    <a:pt x="146" y="292"/>
                  </a:cubicBezTo>
                  <a:cubicBezTo>
                    <a:pt x="147" y="292"/>
                    <a:pt x="148" y="292"/>
                    <a:pt x="148" y="292"/>
                  </a:cubicBezTo>
                  <a:cubicBezTo>
                    <a:pt x="153" y="292"/>
                    <a:pt x="158" y="292"/>
                    <a:pt x="163" y="291"/>
                  </a:cubicBezTo>
                  <a:cubicBezTo>
                    <a:pt x="166" y="291"/>
                    <a:pt x="168" y="290"/>
                    <a:pt x="170" y="290"/>
                  </a:cubicBezTo>
                  <a:cubicBezTo>
                    <a:pt x="174" y="289"/>
                    <a:pt x="178" y="289"/>
                    <a:pt x="182" y="288"/>
                  </a:cubicBezTo>
                  <a:cubicBezTo>
                    <a:pt x="183" y="287"/>
                    <a:pt x="184" y="287"/>
                    <a:pt x="185" y="287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287"/>
                    <a:pt x="186" y="287"/>
                    <a:pt x="187" y="287"/>
                  </a:cubicBezTo>
                  <a:cubicBezTo>
                    <a:pt x="192" y="285"/>
                    <a:pt x="197" y="283"/>
                    <a:pt x="202" y="281"/>
                  </a:cubicBezTo>
                  <a:cubicBezTo>
                    <a:pt x="203" y="281"/>
                    <a:pt x="204" y="280"/>
                    <a:pt x="206" y="280"/>
                  </a:cubicBezTo>
                  <a:cubicBezTo>
                    <a:pt x="210" y="278"/>
                    <a:pt x="215" y="275"/>
                    <a:pt x="219" y="273"/>
                  </a:cubicBezTo>
                  <a:cubicBezTo>
                    <a:pt x="220" y="273"/>
                    <a:pt x="220" y="272"/>
                    <a:pt x="220" y="272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25" y="270"/>
                    <a:pt x="228" y="267"/>
                    <a:pt x="232" y="265"/>
                  </a:cubicBezTo>
                  <a:cubicBezTo>
                    <a:pt x="233" y="264"/>
                    <a:pt x="234" y="263"/>
                    <a:pt x="234" y="263"/>
                  </a:cubicBezTo>
                  <a:cubicBezTo>
                    <a:pt x="236" y="261"/>
                    <a:pt x="238" y="260"/>
                    <a:pt x="240" y="258"/>
                  </a:cubicBezTo>
                  <a:cubicBezTo>
                    <a:pt x="243" y="255"/>
                    <a:pt x="247" y="253"/>
                    <a:pt x="250" y="250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1" y="248"/>
                    <a:pt x="251" y="248"/>
                    <a:pt x="252" y="247"/>
                  </a:cubicBezTo>
                  <a:cubicBezTo>
                    <a:pt x="255" y="244"/>
                    <a:pt x="258" y="241"/>
                    <a:pt x="261" y="238"/>
                  </a:cubicBezTo>
                  <a:cubicBezTo>
                    <a:pt x="261" y="237"/>
                    <a:pt x="262" y="236"/>
                    <a:pt x="262" y="235"/>
                  </a:cubicBezTo>
                  <a:cubicBezTo>
                    <a:pt x="263" y="234"/>
                    <a:pt x="264" y="233"/>
                    <a:pt x="265" y="232"/>
                  </a:cubicBezTo>
                  <a:cubicBezTo>
                    <a:pt x="267" y="228"/>
                    <a:pt x="270" y="224"/>
                    <a:pt x="273" y="220"/>
                  </a:cubicBezTo>
                  <a:cubicBezTo>
                    <a:pt x="273" y="220"/>
                    <a:pt x="273" y="220"/>
                    <a:pt x="273" y="219"/>
                  </a:cubicBezTo>
                  <a:cubicBezTo>
                    <a:pt x="274" y="217"/>
                    <a:pt x="275" y="215"/>
                    <a:pt x="277" y="213"/>
                  </a:cubicBezTo>
                  <a:cubicBezTo>
                    <a:pt x="278" y="210"/>
                    <a:pt x="279" y="208"/>
                    <a:pt x="281" y="205"/>
                  </a:cubicBezTo>
                  <a:cubicBezTo>
                    <a:pt x="281" y="205"/>
                    <a:pt x="281" y="204"/>
                    <a:pt x="281" y="204"/>
                  </a:cubicBezTo>
                  <a:cubicBezTo>
                    <a:pt x="283" y="200"/>
                    <a:pt x="284" y="196"/>
                    <a:pt x="286" y="191"/>
                  </a:cubicBezTo>
                  <a:cubicBezTo>
                    <a:pt x="286" y="190"/>
                    <a:pt x="287" y="188"/>
                    <a:pt x="287" y="187"/>
                  </a:cubicBezTo>
                  <a:cubicBezTo>
                    <a:pt x="287" y="186"/>
                    <a:pt x="288" y="185"/>
                    <a:pt x="288" y="184"/>
                  </a:cubicBezTo>
                  <a:cubicBezTo>
                    <a:pt x="289" y="180"/>
                    <a:pt x="290" y="176"/>
                    <a:pt x="291" y="172"/>
                  </a:cubicBezTo>
                  <a:cubicBezTo>
                    <a:pt x="291" y="171"/>
                    <a:pt x="291" y="170"/>
                    <a:pt x="291" y="169"/>
                  </a:cubicBezTo>
                  <a:cubicBezTo>
                    <a:pt x="291" y="169"/>
                    <a:pt x="291" y="169"/>
                    <a:pt x="291" y="168"/>
                  </a:cubicBezTo>
                  <a:cubicBezTo>
                    <a:pt x="292" y="164"/>
                    <a:pt x="292" y="160"/>
                    <a:pt x="292" y="156"/>
                  </a:cubicBezTo>
                  <a:cubicBezTo>
                    <a:pt x="293" y="153"/>
                    <a:pt x="293" y="151"/>
                    <a:pt x="293" y="14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102">
              <a:extLst>
                <a:ext uri="{FF2B5EF4-FFF2-40B4-BE49-F238E27FC236}">
                  <a16:creationId xmlns:a16="http://schemas.microsoft.com/office/drawing/2014/main" id="{CA4F68AD-217E-4C2A-8E9D-9607AA5C8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93" y="3240856"/>
              <a:ext cx="311599" cy="311600"/>
            </a:xfrm>
            <a:custGeom>
              <a:avLst/>
              <a:gdLst>
                <a:gd name="T0" fmla="*/ 186 w 186"/>
                <a:gd name="T1" fmla="*/ 19 h 186"/>
                <a:gd name="T2" fmla="*/ 186 w 186"/>
                <a:gd name="T3" fmla="*/ 19 h 186"/>
                <a:gd name="T4" fmla="*/ 22 w 186"/>
                <a:gd name="T5" fmla="*/ 183 h 186"/>
                <a:gd name="T6" fmla="*/ 13 w 186"/>
                <a:gd name="T7" fmla="*/ 186 h 186"/>
                <a:gd name="T8" fmla="*/ 3 w 186"/>
                <a:gd name="T9" fmla="*/ 183 h 186"/>
                <a:gd name="T10" fmla="*/ 0 w 186"/>
                <a:gd name="T11" fmla="*/ 173 h 186"/>
                <a:gd name="T12" fmla="*/ 3 w 186"/>
                <a:gd name="T13" fmla="*/ 164 h 186"/>
                <a:gd name="T14" fmla="*/ 167 w 186"/>
                <a:gd name="T15" fmla="*/ 0 h 186"/>
                <a:gd name="T16" fmla="*/ 186 w 186"/>
                <a:gd name="T1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86">
                  <a:moveTo>
                    <a:pt x="186" y="19"/>
                  </a:moveTo>
                  <a:lnTo>
                    <a:pt x="186" y="19"/>
                  </a:lnTo>
                  <a:lnTo>
                    <a:pt x="22" y="183"/>
                  </a:lnTo>
                  <a:cubicBezTo>
                    <a:pt x="20" y="185"/>
                    <a:pt x="16" y="186"/>
                    <a:pt x="13" y="186"/>
                  </a:cubicBezTo>
                  <a:cubicBezTo>
                    <a:pt x="9" y="186"/>
                    <a:pt x="6" y="185"/>
                    <a:pt x="3" y="183"/>
                  </a:cubicBezTo>
                  <a:cubicBezTo>
                    <a:pt x="1" y="180"/>
                    <a:pt x="0" y="177"/>
                    <a:pt x="0" y="173"/>
                  </a:cubicBezTo>
                  <a:cubicBezTo>
                    <a:pt x="0" y="170"/>
                    <a:pt x="1" y="166"/>
                    <a:pt x="3" y="164"/>
                  </a:cubicBezTo>
                  <a:lnTo>
                    <a:pt x="167" y="0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103">
              <a:extLst>
                <a:ext uri="{FF2B5EF4-FFF2-40B4-BE49-F238E27FC236}">
                  <a16:creationId xmlns:a16="http://schemas.microsoft.com/office/drawing/2014/main" id="{732397AE-D1A2-49DE-B001-48993603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139" y="2883194"/>
              <a:ext cx="403724" cy="403725"/>
            </a:xfrm>
            <a:custGeom>
              <a:avLst/>
              <a:gdLst>
                <a:gd name="T0" fmla="*/ 120 w 240"/>
                <a:gd name="T1" fmla="*/ 240 h 240"/>
                <a:gd name="T2" fmla="*/ 120 w 240"/>
                <a:gd name="T3" fmla="*/ 240 h 240"/>
                <a:gd name="T4" fmla="*/ 167 w 240"/>
                <a:gd name="T5" fmla="*/ 230 h 240"/>
                <a:gd name="T6" fmla="*/ 205 w 240"/>
                <a:gd name="T7" fmla="*/ 204 h 240"/>
                <a:gd name="T8" fmla="*/ 231 w 240"/>
                <a:gd name="T9" fmla="*/ 166 h 240"/>
                <a:gd name="T10" fmla="*/ 240 w 240"/>
                <a:gd name="T11" fmla="*/ 120 h 240"/>
                <a:gd name="T12" fmla="*/ 231 w 240"/>
                <a:gd name="T13" fmla="*/ 73 h 240"/>
                <a:gd name="T14" fmla="*/ 205 w 240"/>
                <a:gd name="T15" fmla="*/ 35 h 240"/>
                <a:gd name="T16" fmla="*/ 167 w 240"/>
                <a:gd name="T17" fmla="*/ 9 h 240"/>
                <a:gd name="T18" fmla="*/ 120 w 240"/>
                <a:gd name="T19" fmla="*/ 0 h 240"/>
                <a:gd name="T20" fmla="*/ 74 w 240"/>
                <a:gd name="T21" fmla="*/ 9 h 240"/>
                <a:gd name="T22" fmla="*/ 36 w 240"/>
                <a:gd name="T23" fmla="*/ 35 h 240"/>
                <a:gd name="T24" fmla="*/ 10 w 240"/>
                <a:gd name="T25" fmla="*/ 73 h 240"/>
                <a:gd name="T26" fmla="*/ 0 w 240"/>
                <a:gd name="T27" fmla="*/ 120 h 240"/>
                <a:gd name="T28" fmla="*/ 10 w 240"/>
                <a:gd name="T29" fmla="*/ 166 h 240"/>
                <a:gd name="T30" fmla="*/ 36 w 240"/>
                <a:gd name="T31" fmla="*/ 204 h 240"/>
                <a:gd name="T32" fmla="*/ 74 w 240"/>
                <a:gd name="T33" fmla="*/ 230 h 240"/>
                <a:gd name="T34" fmla="*/ 120 w 240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cubicBezTo>
                    <a:pt x="137" y="240"/>
                    <a:pt x="153" y="236"/>
                    <a:pt x="167" y="230"/>
                  </a:cubicBezTo>
                  <a:cubicBezTo>
                    <a:pt x="182" y="224"/>
                    <a:pt x="194" y="215"/>
                    <a:pt x="205" y="204"/>
                  </a:cubicBezTo>
                  <a:cubicBezTo>
                    <a:pt x="216" y="193"/>
                    <a:pt x="225" y="181"/>
                    <a:pt x="231" y="166"/>
                  </a:cubicBezTo>
                  <a:cubicBezTo>
                    <a:pt x="237" y="152"/>
                    <a:pt x="240" y="136"/>
                    <a:pt x="240" y="120"/>
                  </a:cubicBezTo>
                  <a:cubicBezTo>
                    <a:pt x="240" y="103"/>
                    <a:pt x="237" y="87"/>
                    <a:pt x="231" y="73"/>
                  </a:cubicBezTo>
                  <a:cubicBezTo>
                    <a:pt x="225" y="58"/>
                    <a:pt x="216" y="46"/>
                    <a:pt x="205" y="35"/>
                  </a:cubicBezTo>
                  <a:cubicBezTo>
                    <a:pt x="194" y="24"/>
                    <a:pt x="182" y="15"/>
                    <a:pt x="167" y="9"/>
                  </a:cubicBezTo>
                  <a:cubicBezTo>
                    <a:pt x="153" y="3"/>
                    <a:pt x="137" y="0"/>
                    <a:pt x="120" y="0"/>
                  </a:cubicBezTo>
                  <a:cubicBezTo>
                    <a:pt x="104" y="0"/>
                    <a:pt x="88" y="3"/>
                    <a:pt x="74" y="9"/>
                  </a:cubicBezTo>
                  <a:cubicBezTo>
                    <a:pt x="59" y="15"/>
                    <a:pt x="47" y="24"/>
                    <a:pt x="36" y="35"/>
                  </a:cubicBezTo>
                  <a:cubicBezTo>
                    <a:pt x="25" y="46"/>
                    <a:pt x="16" y="58"/>
                    <a:pt x="10" y="73"/>
                  </a:cubicBezTo>
                  <a:cubicBezTo>
                    <a:pt x="4" y="87"/>
                    <a:pt x="0" y="103"/>
                    <a:pt x="0" y="120"/>
                  </a:cubicBezTo>
                  <a:cubicBezTo>
                    <a:pt x="0" y="136"/>
                    <a:pt x="4" y="152"/>
                    <a:pt x="10" y="166"/>
                  </a:cubicBezTo>
                  <a:cubicBezTo>
                    <a:pt x="16" y="181"/>
                    <a:pt x="25" y="193"/>
                    <a:pt x="36" y="204"/>
                  </a:cubicBezTo>
                  <a:cubicBezTo>
                    <a:pt x="47" y="215"/>
                    <a:pt x="59" y="224"/>
                    <a:pt x="74" y="230"/>
                  </a:cubicBezTo>
                  <a:cubicBezTo>
                    <a:pt x="88" y="236"/>
                    <a:pt x="104" y="240"/>
                    <a:pt x="120" y="2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27CFD2-2106-45BD-BDFA-DA220ECDC5C1}"/>
              </a:ext>
            </a:extLst>
          </p:cNvPr>
          <p:cNvGrpSpPr/>
          <p:nvPr/>
        </p:nvGrpSpPr>
        <p:grpSpPr>
          <a:xfrm>
            <a:off x="486232" y="2186213"/>
            <a:ext cx="2868706" cy="2733225"/>
            <a:chOff x="640976" y="2186214"/>
            <a:chExt cx="2868706" cy="2733225"/>
          </a:xfrm>
        </p:grpSpPr>
        <p:pic>
          <p:nvPicPr>
            <p:cNvPr id="14" name="Graphic 13" descr="Box outline">
              <a:extLst>
                <a:ext uri="{FF2B5EF4-FFF2-40B4-BE49-F238E27FC236}">
                  <a16:creationId xmlns:a16="http://schemas.microsoft.com/office/drawing/2014/main" id="{E64BC95A-A6EC-43DE-BE5D-0FA696E8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0965" y="2186214"/>
              <a:ext cx="1819835" cy="181983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C7CA8-1D91-46FE-9759-DCCE3E22D229}"/>
                </a:ext>
              </a:extLst>
            </p:cNvPr>
            <p:cNvSpPr txBox="1"/>
            <p:nvPr/>
          </p:nvSpPr>
          <p:spPr>
            <a:xfrm>
              <a:off x="640976" y="4069976"/>
              <a:ext cx="2868706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Where does the tool store information?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B8E0A0-5BF9-40DC-9D23-FE7FC67E372E}"/>
              </a:ext>
            </a:extLst>
          </p:cNvPr>
          <p:cNvGrpSpPr/>
          <p:nvPr/>
        </p:nvGrpSpPr>
        <p:grpSpPr>
          <a:xfrm>
            <a:off x="4438265" y="2111128"/>
            <a:ext cx="3169024" cy="2808310"/>
            <a:chOff x="4698242" y="2111128"/>
            <a:chExt cx="3169024" cy="2808310"/>
          </a:xfrm>
        </p:grpSpPr>
        <p:pic>
          <p:nvPicPr>
            <p:cNvPr id="6" name="Graphic 5" descr="Connected outline">
              <a:extLst>
                <a:ext uri="{FF2B5EF4-FFF2-40B4-BE49-F238E27FC236}">
                  <a16:creationId xmlns:a16="http://schemas.microsoft.com/office/drawing/2014/main" id="{F26C765D-3C49-45C2-AE40-DEC7A771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8035" y="2111128"/>
              <a:ext cx="1819835" cy="18198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30A828-6A96-4B0C-86BF-AA1DF2789C3C}"/>
                </a:ext>
              </a:extLst>
            </p:cNvPr>
            <p:cNvSpPr txBox="1"/>
            <p:nvPr/>
          </p:nvSpPr>
          <p:spPr>
            <a:xfrm>
              <a:off x="4698242" y="4069975"/>
              <a:ext cx="3169024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How does it discover information?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4E684A-81B7-46DA-9274-1888FE9452D5}"/>
              </a:ext>
            </a:extLst>
          </p:cNvPr>
          <p:cNvGrpSpPr/>
          <p:nvPr/>
        </p:nvGrpSpPr>
        <p:grpSpPr>
          <a:xfrm>
            <a:off x="8295751" y="2182781"/>
            <a:ext cx="3375212" cy="2492437"/>
            <a:chOff x="8484385" y="2190345"/>
            <a:chExt cx="3375212" cy="2492437"/>
          </a:xfrm>
        </p:grpSpPr>
        <p:pic>
          <p:nvPicPr>
            <p:cNvPr id="8" name="Graphic 7" descr="Coins outline">
              <a:extLst>
                <a:ext uri="{FF2B5EF4-FFF2-40B4-BE49-F238E27FC236}">
                  <a16:creationId xmlns:a16="http://schemas.microsoft.com/office/drawing/2014/main" id="{015AB3C0-0F85-4952-874F-8CA522AAC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1247" y="2190345"/>
              <a:ext cx="1819835" cy="18198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08308-5431-44C2-A014-B14C080A4E64}"/>
                </a:ext>
              </a:extLst>
            </p:cNvPr>
            <p:cNvSpPr txBox="1"/>
            <p:nvPr/>
          </p:nvSpPr>
          <p:spPr>
            <a:xfrm>
              <a:off x="8484385" y="4110318"/>
              <a:ext cx="3375212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How much does it cost?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86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5A9FCE9-BC28-4698-8E8B-2FB3E9765637}"/>
              </a:ext>
            </a:extLst>
          </p:cNvPr>
          <p:cNvSpPr txBox="1"/>
          <p:nvPr/>
        </p:nvSpPr>
        <p:spPr>
          <a:xfrm>
            <a:off x="349453" y="1861593"/>
            <a:ext cx="2543011" cy="229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961" dirty="0">
                <a:solidFill>
                  <a:prstClr val="black"/>
                </a:solidFill>
                <a:latin typeface="Segoe UI Semibold"/>
                <a:cs typeface="Segoe UI" panose="020B0502040204020203" pitchFamily="34" charset="0"/>
              </a:rPr>
              <a:t>Multiple scenarios</a:t>
            </a:r>
          </a:p>
          <a:p>
            <a:pPr defTabSz="914192">
              <a:defRPr/>
            </a:pPr>
            <a:endParaRPr lang="en-US" sz="1371" dirty="0">
              <a:solidFill>
                <a:prstClr val="black"/>
              </a:solidFill>
              <a:latin typeface="Segoe UI"/>
            </a:endParaRPr>
          </a:p>
          <a:p>
            <a:pPr defTabSz="914192">
              <a:defRPr/>
            </a:pPr>
            <a:r>
              <a:rPr lang="en-US" sz="1372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 for servers (Windows/Linux), databases, VDI, web apps, and large volumes of data</a:t>
            </a:r>
          </a:p>
          <a:p>
            <a:pPr defTabSz="914192">
              <a:defRPr/>
            </a:pPr>
            <a:endParaRPr lang="en-US" sz="1372" dirty="0">
              <a:solidFill>
                <a:srgbClr val="4C4C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192">
              <a:defRPr/>
            </a:pPr>
            <a:r>
              <a:rPr lang="en-US" sz="1372" dirty="0">
                <a:solidFill>
                  <a:srgbClr val="4C4C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Migration targets include Azure VMs, AVS, App Service and Azure SQL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ECD9960-6DF9-4966-B2D6-F0D932774082}"/>
              </a:ext>
            </a:extLst>
          </p:cNvPr>
          <p:cNvSpPr txBox="1">
            <a:spLocks/>
          </p:cNvSpPr>
          <p:nvPr/>
        </p:nvSpPr>
        <p:spPr>
          <a:xfrm>
            <a:off x="486232" y="5795732"/>
            <a:ext cx="11373365" cy="553841"/>
          </a:xfrm>
          <a:prstGeom prst="rect">
            <a:avLst/>
          </a:prstGeom>
        </p:spPr>
        <p:txBody>
          <a:bodyPr vert="horz" wrap="square" lIns="0" tIns="89630" rIns="143407" bIns="8963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endParaRPr lang="en-US" sz="2745" dirty="0">
              <a:latin typeface="Segoe UI Semibold (Headings)"/>
              <a:cs typeface="Segoe UI Semibold" panose="020B07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6311FD-E7A6-4C56-83BD-88CA0BD89C14}"/>
              </a:ext>
            </a:extLst>
          </p:cNvPr>
          <p:cNvSpPr/>
          <p:nvPr/>
        </p:nvSpPr>
        <p:spPr>
          <a:xfrm>
            <a:off x="3356048" y="1493471"/>
            <a:ext cx="9347105" cy="5089689"/>
          </a:xfrm>
          <a:prstGeom prst="roundRect">
            <a:avLst>
              <a:gd name="adj" fmla="val 2995"/>
            </a:avLst>
          </a:prstGeom>
          <a:solidFill>
            <a:schemeClr val="tx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355600" dist="533400" dir="10980000" sx="96000" sy="96000" algn="r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214">
              <a:defRPr/>
            </a:pPr>
            <a:endParaRPr lang="en-US" sz="1765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0A74E4-D033-244F-8BBF-AB016E603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881209"/>
            <a:ext cx="11653518" cy="482763"/>
          </a:xfrm>
        </p:spPr>
        <p:txBody>
          <a:bodyPr/>
          <a:lstStyle/>
          <a:p>
            <a:r>
              <a:rPr lang="en-US" dirty="0"/>
              <a:t>A central hub of tools for your datacenter cloud migration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D8B18-2C28-6B43-B3A0-D2E53B63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433143"/>
            <a:ext cx="11303917" cy="813704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E1395B-3A9E-45EB-BC38-6240284DD30B}"/>
              </a:ext>
            </a:extLst>
          </p:cNvPr>
          <p:cNvGrpSpPr/>
          <p:nvPr/>
        </p:nvGrpSpPr>
        <p:grpSpPr>
          <a:xfrm>
            <a:off x="3714399" y="1861593"/>
            <a:ext cx="8630403" cy="4353446"/>
            <a:chOff x="3714399" y="1861593"/>
            <a:chExt cx="8630403" cy="43534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602D7B-2F64-447F-BECE-EA8BB8895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4399" y="1861593"/>
              <a:ext cx="8630403" cy="435344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EE6B7A-6BDF-4C79-90F7-E12BDC0DB728}"/>
                </a:ext>
              </a:extLst>
            </p:cNvPr>
            <p:cNvSpPr/>
            <p:nvPr/>
          </p:nvSpPr>
          <p:spPr bwMode="auto">
            <a:xfrm>
              <a:off x="11013948" y="1861593"/>
              <a:ext cx="1330854" cy="255243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bk object 17">
            <a:extLst>
              <a:ext uri="{FF2B5EF4-FFF2-40B4-BE49-F238E27FC236}">
                <a16:creationId xmlns:a16="http://schemas.microsoft.com/office/drawing/2014/main" id="{407B5CDC-D413-4E99-A645-F0412DF2C438}"/>
              </a:ext>
            </a:extLst>
          </p:cNvPr>
          <p:cNvSpPr/>
          <p:nvPr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847B4-938E-47E7-9154-2FC09972926D}"/>
              </a:ext>
            </a:extLst>
          </p:cNvPr>
          <p:cNvSpPr txBox="1"/>
          <p:nvPr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7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</a:themeOverrid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2825</Words>
  <Application>Microsoft Office PowerPoint</Application>
  <PresentationFormat>Widescreen</PresentationFormat>
  <Paragraphs>615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Arial</vt:lpstr>
      <vt:lpstr>Calibri</vt:lpstr>
      <vt:lpstr>Calibri Light</vt:lpstr>
      <vt:lpstr>Segoe UI</vt:lpstr>
      <vt:lpstr>Segoe UI (Body)</vt:lpstr>
      <vt:lpstr>Segoe UI Body</vt:lpstr>
      <vt:lpstr>Segoe UI Light</vt:lpstr>
      <vt:lpstr>Segoe UI Light (Headings)</vt:lpstr>
      <vt:lpstr>Segoe UI Semibold</vt:lpstr>
      <vt:lpstr>Segoe UI Semibold (Headings)</vt:lpstr>
      <vt:lpstr>Segoe UI Semilight</vt:lpstr>
      <vt:lpstr>Segoe UI Semilight (Body)</vt:lpstr>
      <vt:lpstr>Wingdings</vt:lpstr>
      <vt:lpstr>Office Theme</vt:lpstr>
      <vt:lpstr>4_Office Theme</vt:lpstr>
      <vt:lpstr>5_Office Theme</vt:lpstr>
      <vt:lpstr>Azure 1</vt:lpstr>
      <vt:lpstr>Migrating to Azure with Azure Migrate</vt:lpstr>
      <vt:lpstr>Who am I?</vt:lpstr>
      <vt:lpstr>PowerPoint Presentation</vt:lpstr>
      <vt:lpstr>PowerPoint Presentation</vt:lpstr>
      <vt:lpstr>PowerPoint Presentation</vt:lpstr>
      <vt:lpstr>Migration stages</vt:lpstr>
      <vt:lpstr>Discovery</vt:lpstr>
      <vt:lpstr>Tooling</vt:lpstr>
      <vt:lpstr>Azure Migrate</vt:lpstr>
      <vt:lpstr>Azure Migrate</vt:lpstr>
      <vt:lpstr>Choice of tools for every stage and every requirement</vt:lpstr>
      <vt:lpstr>Azure Migrate appliance</vt:lpstr>
      <vt:lpstr>Discover: Capabilities</vt:lpstr>
      <vt:lpstr>Discovery: Supported versions &amp; pre-requisites</vt:lpstr>
      <vt:lpstr>How is everything connected?</vt:lpstr>
      <vt:lpstr>Dependency analysis: Supported versions &amp; pre-requisites </vt:lpstr>
      <vt:lpstr>Dependency analysis: Process</vt:lpstr>
      <vt:lpstr>Dependency analysis: </vt:lpstr>
      <vt:lpstr>Pull the data together</vt:lpstr>
      <vt:lpstr>Reporting</vt:lpstr>
      <vt:lpstr>Assessment: Confidence rating computation or performance-based</vt:lpstr>
      <vt:lpstr>Assessment</vt:lpstr>
      <vt:lpstr>Operations Management</vt:lpstr>
      <vt:lpstr>Landing Zone</vt:lpstr>
      <vt:lpstr>What are Azure Reservations?</vt:lpstr>
      <vt:lpstr>Azure Hybrid Benefit</vt:lpstr>
      <vt:lpstr>Migrate</vt:lpstr>
      <vt:lpstr>PowerPoint Presentation</vt:lpstr>
      <vt:lpstr>Agentless Hyper-V: Process </vt:lpstr>
      <vt:lpstr>Agent-based: Process</vt:lpstr>
      <vt:lpstr>Migration: Test Migration</vt:lpstr>
      <vt:lpstr>Migration: Bandwidth Consumption</vt:lpstr>
      <vt:lpstr>Migration: Replication Bandwidth Throttling</vt:lpstr>
      <vt:lpstr>Migration: Using ExpressRoute</vt:lpstr>
      <vt:lpstr>Optimise and Manage</vt:lpstr>
      <vt:lpstr>Azure Advisor</vt:lpstr>
      <vt:lpstr>Cost Optimisation</vt:lpstr>
      <vt:lpstr>No migration is ever linear or simple…. Azure  </vt:lpstr>
      <vt:lpstr>Key Learnings</vt:lpstr>
      <vt:lpstr>PowerPoint Presentation</vt:lpstr>
      <vt:lpstr>Azure migration center   </vt:lpstr>
      <vt:lpstr>Microsoft Learn</vt:lpstr>
      <vt:lpstr>Thank you!  Resources: https://aka.ms/migrate-to-azure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to Azure with Azure Migrate</dc:title>
  <dc:creator>Sarah Lean</dc:creator>
  <cp:lastModifiedBy>Sarah Lean</cp:lastModifiedBy>
  <cp:revision>2</cp:revision>
  <dcterms:created xsi:type="dcterms:W3CDTF">2021-04-09T07:32:31Z</dcterms:created>
  <dcterms:modified xsi:type="dcterms:W3CDTF">2021-04-13T07:37:10Z</dcterms:modified>
</cp:coreProperties>
</file>